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546" r:id="rId2"/>
    <p:sldId id="580" r:id="rId3"/>
    <p:sldId id="588" r:id="rId4"/>
    <p:sldId id="589" r:id="rId5"/>
    <p:sldId id="590" r:id="rId6"/>
    <p:sldId id="591" r:id="rId7"/>
    <p:sldId id="593" r:id="rId8"/>
    <p:sldId id="594" r:id="rId9"/>
    <p:sldId id="596" r:id="rId10"/>
    <p:sldId id="597" r:id="rId11"/>
    <p:sldId id="598" r:id="rId12"/>
    <p:sldId id="599" r:id="rId13"/>
    <p:sldId id="600" r:id="rId14"/>
    <p:sldId id="601" r:id="rId15"/>
    <p:sldId id="602" r:id="rId16"/>
    <p:sldId id="612" r:id="rId17"/>
    <p:sldId id="614" r:id="rId18"/>
    <p:sldId id="626" r:id="rId19"/>
    <p:sldId id="627" r:id="rId20"/>
    <p:sldId id="628" r:id="rId21"/>
    <p:sldId id="616" r:id="rId22"/>
    <p:sldId id="607" r:id="rId23"/>
    <p:sldId id="629" r:id="rId24"/>
    <p:sldId id="630" r:id="rId25"/>
    <p:sldId id="631" r:id="rId26"/>
    <p:sldId id="633" r:id="rId27"/>
    <p:sldId id="634" r:id="rId28"/>
    <p:sldId id="618" r:id="rId29"/>
    <p:sldId id="635" r:id="rId30"/>
    <p:sldId id="61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A5A5A5"/>
    <a:srgbClr val="7F7F7F"/>
    <a:srgbClr val="ED7D31"/>
    <a:srgbClr val="FFC000"/>
    <a:srgbClr val="2F5698"/>
    <a:srgbClr val="70AD47"/>
    <a:srgbClr val="2F3783"/>
    <a:srgbClr val="2F4183"/>
    <a:srgbClr val="2F5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6" autoAdjust="0"/>
    <p:restoredTop sz="96192" autoAdjust="0"/>
  </p:normalViewPr>
  <p:slideViewPr>
    <p:cSldViewPr snapToGrid="0">
      <p:cViewPr varScale="1">
        <p:scale>
          <a:sx n="110" d="100"/>
          <a:sy n="110" d="100"/>
        </p:scale>
        <p:origin x="516" y="96"/>
      </p:cViewPr>
      <p:guideLst/>
    </p:cSldViewPr>
  </p:slideViewPr>
  <p:outlineViewPr>
    <p:cViewPr>
      <p:scale>
        <a:sx n="33" d="100"/>
        <a:sy n="33" d="100"/>
      </p:scale>
      <p:origin x="0" y="-273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60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19175-B2E6-4387-9652-35AA1156BAE9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37DA66-9DB0-4514-9804-C57CEAD18B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15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532A3A-E1C2-42EA-BDD6-305DAB1834E8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A03FD-669F-475F-B08E-D2CB64605A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71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820548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707272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283147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939303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223524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4251155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7793130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068917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39788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72962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850087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51618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64515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525567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3787807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42342369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054784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4284518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9470025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5672451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7101020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0752155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40629858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6357056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5472901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4331146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7229832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9882905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104879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66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FFC7-5AFF-4374-B478-E246B74FFF84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403D9-1EF9-4D83-8F99-27C64A2C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64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FFC7-5AFF-4374-B478-E246B74FFF84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403D9-1EF9-4D83-8F99-27C64A2C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53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FFC7-5AFF-4374-B478-E246B74FFF84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403D9-1EF9-4D83-8F99-27C64A2C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97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FFC7-5AFF-4374-B478-E246B74FFF84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403D9-1EF9-4D83-8F99-27C64A2C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23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FFC7-5AFF-4374-B478-E246B74FFF84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403D9-1EF9-4D83-8F99-27C64A2CC1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79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FFC7-5AFF-4374-B478-E246B74FFF84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403D9-1EF9-4D83-8F99-27C64A2C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88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FFC7-5AFF-4374-B478-E246B74FFF84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403D9-1EF9-4D83-8F99-27C64A2C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1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FFC7-5AFF-4374-B478-E246B74FFF84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403D9-1EF9-4D83-8F99-27C64A2C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9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FFC7-5AFF-4374-B478-E246B74FFF84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403D9-1EF9-4D83-8F99-27C64A2C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6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BFFC7-5AFF-4374-B478-E246B74FFF84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403D9-1EF9-4D83-8F99-27C64A2CC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69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Image Lay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5939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/>
          <p:cNvSpPr>
            <a:spLocks noGrp="1"/>
          </p:cNvSpPr>
          <p:nvPr>
            <p:ph type="title" hasCustomPrompt="1"/>
          </p:nvPr>
        </p:nvSpPr>
        <p:spPr>
          <a:xfrm>
            <a:off x="333676" y="356628"/>
            <a:ext cx="11524648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3200" b="1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33677" y="825950"/>
            <a:ext cx="11524647" cy="267661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600" b="1" i="0" baseline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43281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powerpoint.sage-fox.com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194" y="0"/>
            <a:ext cx="12192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 prstMaterial="plastic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Test info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BFFC7-5AFF-4374-B478-E246B74FFF84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A403D9-1EF9-4D83-8F99-27C64A2CC18F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4" name="Picture 13">
            <a:hlinkClick r:id="rId15"/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561" y="6756644"/>
            <a:ext cx="405993" cy="109728"/>
          </a:xfrm>
          <a:prstGeom prst="rect">
            <a:avLst/>
          </a:prstGeom>
          <a:noFill/>
          <a:effectLst>
            <a:glow rad="63500">
              <a:schemeClr val="bg1">
                <a:alpha val="4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08978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02" r:id="rId12"/>
    <p:sldLayoutId id="2147483718" r:id="rId13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://dl.altera.com/13.1/?edition=web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13648" y="4844915"/>
            <a:ext cx="11172186" cy="1278388"/>
            <a:chOff x="-12700" y="5228207"/>
            <a:chExt cx="12216385" cy="1278388"/>
          </a:xfrm>
        </p:grpSpPr>
        <p:grpSp>
          <p:nvGrpSpPr>
            <p:cNvPr id="13" name="Group 12"/>
            <p:cNvGrpSpPr/>
            <p:nvPr/>
          </p:nvGrpSpPr>
          <p:grpSpPr>
            <a:xfrm>
              <a:off x="-12700" y="5228207"/>
              <a:ext cx="12216385" cy="1278388"/>
              <a:chOff x="0" y="4603464"/>
              <a:chExt cx="12203673" cy="1544683"/>
            </a:xfrm>
          </p:grpSpPr>
          <p:sp>
            <p:nvSpPr>
              <p:cNvPr id="24" name="Freeform 23"/>
              <p:cNvSpPr/>
              <p:nvPr/>
            </p:nvSpPr>
            <p:spPr>
              <a:xfrm>
                <a:off x="0" y="4603464"/>
                <a:ext cx="12203672" cy="1544683"/>
              </a:xfrm>
              <a:custGeom>
                <a:avLst/>
                <a:gdLst>
                  <a:gd name="connsiteX0" fmla="*/ 12700 w 12192000"/>
                  <a:gd name="connsiteY0" fmla="*/ 228600 h 2226733"/>
                  <a:gd name="connsiteX1" fmla="*/ 12700 w 12192000"/>
                  <a:gd name="connsiteY1" fmla="*/ 1998133 h 2226733"/>
                  <a:gd name="connsiteX2" fmla="*/ 12179300 w 12192000"/>
                  <a:gd name="connsiteY2" fmla="*/ 1998133 h 2226733"/>
                  <a:gd name="connsiteX3" fmla="*/ 12179300 w 12192000"/>
                  <a:gd name="connsiteY3" fmla="*/ 228600 h 2226733"/>
                  <a:gd name="connsiteX4" fmla="*/ 0 w 12192000"/>
                  <a:gd name="connsiteY4" fmla="*/ 0 h 2226733"/>
                  <a:gd name="connsiteX5" fmla="*/ 12192000 w 12192000"/>
                  <a:gd name="connsiteY5" fmla="*/ 0 h 2226733"/>
                  <a:gd name="connsiteX6" fmla="*/ 12192000 w 12192000"/>
                  <a:gd name="connsiteY6" fmla="*/ 2226733 h 2226733"/>
                  <a:gd name="connsiteX7" fmla="*/ 0 w 12192000"/>
                  <a:gd name="connsiteY7" fmla="*/ 2226733 h 2226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192000" h="2226733">
                    <a:moveTo>
                      <a:pt x="12700" y="228600"/>
                    </a:moveTo>
                    <a:lnTo>
                      <a:pt x="12700" y="1998133"/>
                    </a:lnTo>
                    <a:lnTo>
                      <a:pt x="12179300" y="1998133"/>
                    </a:lnTo>
                    <a:lnTo>
                      <a:pt x="12179300" y="228600"/>
                    </a:lnTo>
                    <a:close/>
                    <a:moveTo>
                      <a:pt x="0" y="0"/>
                    </a:moveTo>
                    <a:lnTo>
                      <a:pt x="12192000" y="0"/>
                    </a:lnTo>
                    <a:lnTo>
                      <a:pt x="12192000" y="2226733"/>
                    </a:lnTo>
                    <a:lnTo>
                      <a:pt x="0" y="2226733"/>
                    </a:lnTo>
                    <a:close/>
                  </a:path>
                </a:pathLst>
              </a:custGeom>
              <a:solidFill>
                <a:srgbClr val="00B0F0">
                  <a:alpha val="25000"/>
                </a:srgb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5" name="Rounded Rectangle 9"/>
              <p:cNvSpPr/>
              <p:nvPr/>
            </p:nvSpPr>
            <p:spPr>
              <a:xfrm>
                <a:off x="10874" y="4762827"/>
                <a:ext cx="12192799" cy="1248508"/>
              </a:xfrm>
              <a:prstGeom prst="rect">
                <a:avLst/>
              </a:prstGeom>
              <a:solidFill>
                <a:schemeClr val="tx1">
                  <a:lumMod val="95000"/>
                  <a:lumOff val="5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224" y="5304861"/>
              <a:ext cx="1170169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sr-Cyrl-RS" sz="4400" dirty="0">
                  <a:solidFill>
                    <a:schemeClr val="bg1">
                      <a:lumMod val="85000"/>
                    </a:schemeClr>
                  </a:solidFill>
                  <a:cs typeface="Estrangelo Edessa" panose="03080600000000000000" pitchFamily="66" charset="0"/>
                </a:rPr>
                <a:t>Основи рачунарске технике 2</a:t>
              </a:r>
              <a:endParaRPr lang="en-US" sz="4400" dirty="0">
                <a:solidFill>
                  <a:schemeClr val="bg1">
                    <a:lumMod val="85000"/>
                  </a:schemeClr>
                </a:solidFill>
                <a:cs typeface="Estrangelo Edessa" panose="03080600000000000000" pitchFamily="66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70910" y="5839364"/>
              <a:ext cx="11417156" cy="5334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57150" lvl="1"/>
              <a:r>
                <a:rPr lang="sr-Cyrl-RS" sz="2400" dirty="0">
                  <a:solidFill>
                    <a:schemeClr val="bg1">
                      <a:lumMod val="85000"/>
                    </a:schemeClr>
                  </a:solidFill>
                  <a:cs typeface="Estrangelo Edessa" panose="03080600000000000000" pitchFamily="66" charset="0"/>
                </a:rPr>
                <a:t>(Практикум из основа рачунарске технике)</a:t>
              </a:r>
              <a:endParaRPr lang="en-US" sz="2400" dirty="0">
                <a:solidFill>
                  <a:schemeClr val="bg1">
                    <a:lumMod val="85000"/>
                  </a:schemeClr>
                </a:solidFill>
                <a:cs typeface="Estrangelo Edessa" panose="03080600000000000000" pitchFamily="66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0487026" y="5655615"/>
            <a:ext cx="671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</a:rPr>
              <a:t>2017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8537" y="271136"/>
            <a:ext cx="773723" cy="87688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403657" y="224692"/>
            <a:ext cx="4754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Cyrl-RS" b="1" dirty="0">
                <a:solidFill>
                  <a:schemeClr val="bg1"/>
                </a:solidFill>
              </a:rPr>
              <a:t>Електротехнички факултет</a:t>
            </a:r>
            <a:endParaRPr lang="en-US" b="1" dirty="0">
              <a:solidFill>
                <a:schemeClr val="bg1"/>
              </a:solidFill>
            </a:endParaRPr>
          </a:p>
          <a:p>
            <a:pPr algn="r"/>
            <a:r>
              <a:rPr lang="sr-Cyrl-RS" dirty="0">
                <a:solidFill>
                  <a:schemeClr val="bg1"/>
                </a:solidFill>
              </a:rPr>
              <a:t>Универзитет у Београду</a:t>
            </a:r>
          </a:p>
          <a:p>
            <a:pPr algn="r"/>
            <a:r>
              <a:rPr lang="sr-Cyrl-RS" dirty="0">
                <a:solidFill>
                  <a:schemeClr val="bg1"/>
                </a:solidFill>
              </a:rPr>
              <a:t>Катедра за рачунарску технику и информатику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37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127357" y="-21594"/>
            <a:ext cx="2524868" cy="613385"/>
            <a:chOff x="127357" y="-6354"/>
            <a:chExt cx="2524868" cy="613385"/>
          </a:xfrm>
        </p:grpSpPr>
        <p:sp>
          <p:nvSpPr>
            <p:cNvPr id="48" name="Round Same Side Corner Rectangle 4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b="1" dirty="0">
                  <a:solidFill>
                    <a:schemeClr val="bg1"/>
                  </a:solidFill>
                </a:rPr>
                <a:t>Садржај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475610" y="1330360"/>
            <a:ext cx="1129929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Инсталација алата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Прављење пројекта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Додавање шеме</a:t>
            </a:r>
            <a:endParaRPr lang="sr-Latn-RS" sz="28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</a:rPr>
              <a:t>Top-</a:t>
            </a:r>
            <a:r>
              <a:rPr lang="sr-Latn-RS" sz="2800" dirty="0" err="1">
                <a:solidFill>
                  <a:schemeClr val="bg1"/>
                </a:solidFill>
              </a:rPr>
              <a:t>Level</a:t>
            </a:r>
            <a:r>
              <a:rPr lang="sr-Latn-RS" sz="2800" dirty="0">
                <a:solidFill>
                  <a:schemeClr val="bg1"/>
                </a:solidFill>
              </a:rPr>
              <a:t> </a:t>
            </a:r>
            <a:r>
              <a:rPr lang="sr-Latn-RS" sz="2800" dirty="0" err="1">
                <a:solidFill>
                  <a:schemeClr val="bg1"/>
                </a:solidFill>
              </a:rPr>
              <a:t>Entity</a:t>
            </a:r>
            <a:endParaRPr lang="en-US" sz="28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Пример – </a:t>
            </a:r>
            <a:r>
              <a:rPr lang="en-US" sz="2800" dirty="0">
                <a:solidFill>
                  <a:schemeClr val="bg1"/>
                </a:solidFill>
              </a:rPr>
              <a:t>LED</a:t>
            </a:r>
          </a:p>
          <a:p>
            <a:pPr marL="971550" lvl="1" indent="-5143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Додавање логичких елемената и пинова на шему</a:t>
            </a:r>
            <a:endParaRPr lang="en-US" sz="2800" dirty="0">
              <a:solidFill>
                <a:schemeClr val="bg1"/>
              </a:solidFill>
            </a:endParaRPr>
          </a:p>
          <a:p>
            <a:pPr marL="971550" lvl="1" indent="-5143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Pin Planner</a:t>
            </a:r>
          </a:p>
          <a:p>
            <a:pPr marL="514350" indent="-5143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0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127357" y="-21594"/>
            <a:ext cx="2524868" cy="613385"/>
            <a:chOff x="127357" y="-6354"/>
            <a:chExt cx="2524868" cy="613385"/>
          </a:xfrm>
        </p:grpSpPr>
        <p:sp>
          <p:nvSpPr>
            <p:cNvPr id="48" name="Round Same Side Corner Rectangle 4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b="1" dirty="0">
                  <a:solidFill>
                    <a:schemeClr val="bg1"/>
                  </a:solidFill>
                </a:rPr>
                <a:t>Инсталација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Rectangle 49"/>
          <p:cNvSpPr/>
          <p:nvPr/>
        </p:nvSpPr>
        <p:spPr>
          <a:xfrm>
            <a:off x="475610" y="1330360"/>
            <a:ext cx="11511603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Altera </a:t>
            </a:r>
            <a:r>
              <a:rPr lang="en-US" sz="2800" dirty="0" err="1">
                <a:solidFill>
                  <a:schemeClr val="bg1"/>
                </a:solidFill>
              </a:rPr>
              <a:t>Quartus</a:t>
            </a:r>
            <a:r>
              <a:rPr lang="en-US" sz="2800" dirty="0">
                <a:solidFill>
                  <a:schemeClr val="bg1"/>
                </a:solidFill>
              </a:rPr>
              <a:t> II 13.1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Web Edition</a:t>
            </a:r>
            <a:endParaRPr lang="sr-Latn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</a:rPr>
              <a:t>ModelSim</a:t>
            </a:r>
            <a:r>
              <a:rPr lang="en-US" sz="2800" dirty="0">
                <a:solidFill>
                  <a:schemeClr val="bg1"/>
                </a:solidFill>
              </a:rPr>
              <a:t>-Altera Edition</a:t>
            </a:r>
            <a:r>
              <a:rPr lang="sr-Cyrl-RS" sz="2800" dirty="0">
                <a:solidFill>
                  <a:schemeClr val="bg1"/>
                </a:solidFill>
              </a:rPr>
              <a:t> (опционо – препоручено)</a:t>
            </a:r>
            <a:endParaRPr lang="sr-Latn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Cyclone III, Cyclone IV device support</a:t>
            </a:r>
            <a:r>
              <a:rPr lang="sr-Cyrl-RS" sz="2800" dirty="0">
                <a:solidFill>
                  <a:schemeClr val="bg1"/>
                </a:solidFill>
              </a:rPr>
              <a:t> (опционо)</a:t>
            </a:r>
            <a:endParaRPr lang="sr-Latn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Преузимање алата:</a:t>
            </a:r>
            <a:endParaRPr lang="sr-Latn-RS" sz="28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hlinkClick r:id="rId4"/>
              </a:rPr>
              <a:t>http://dl.altera.com/13.1/?edition=web</a:t>
            </a:r>
            <a:r>
              <a:rPr lang="sr-Latn-RS" sz="2400" dirty="0">
                <a:solidFill>
                  <a:schemeClr val="bg1"/>
                </a:solidFill>
              </a:rPr>
              <a:t>	(</a:t>
            </a:r>
            <a:r>
              <a:rPr lang="sr-Cyrl-RS" sz="2400" dirty="0">
                <a:solidFill>
                  <a:schemeClr val="bg1"/>
                </a:solidFill>
              </a:rPr>
              <a:t>септембар 2017.)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Потребна је регистрација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sr-Latn-RS" sz="2400" dirty="0">
                <a:solidFill>
                  <a:schemeClr val="bg1"/>
                </a:solidFill>
              </a:rPr>
              <a:t>(</a:t>
            </a:r>
            <a:r>
              <a:rPr lang="sr-Cyrl-RS" sz="2400" dirty="0">
                <a:solidFill>
                  <a:schemeClr val="bg1"/>
                </a:solidFill>
              </a:rPr>
              <a:t>није потребно коришћење студентског </a:t>
            </a:r>
            <a:r>
              <a:rPr lang="en-US" sz="2400" dirty="0">
                <a:solidFill>
                  <a:schemeClr val="bg1"/>
                </a:solidFill>
              </a:rPr>
              <a:t>mail</a:t>
            </a:r>
            <a:r>
              <a:rPr lang="sr-Cyrl-RS" sz="2400" dirty="0">
                <a:solidFill>
                  <a:schemeClr val="bg1"/>
                </a:solidFill>
              </a:rPr>
              <a:t>-а)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Windows/Linux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Величина инсталације :  око</a:t>
            </a:r>
            <a:r>
              <a:rPr lang="en-US" sz="2400" dirty="0">
                <a:solidFill>
                  <a:schemeClr val="bg1"/>
                </a:solidFill>
              </a:rPr>
              <a:t> 3GB</a:t>
            </a: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963" y="2941446"/>
            <a:ext cx="2000250" cy="685800"/>
          </a:xfrm>
          <a:prstGeom prst="roundRect">
            <a:avLst>
              <a:gd name="adj" fmla="val 487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963" y="1967262"/>
            <a:ext cx="2000250" cy="7210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963" y="1330360"/>
            <a:ext cx="2000250" cy="45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538226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1) File &gt; New Project </a:t>
            </a:r>
            <a:r>
              <a:rPr lang="en-US" sz="2800" dirty="0" err="1">
                <a:solidFill>
                  <a:schemeClr val="bg1"/>
                </a:solidFill>
              </a:rPr>
              <a:t>Wizzard</a:t>
            </a: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8" name="Round Same Side Corner Rectangle 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b="1" dirty="0">
                  <a:solidFill>
                    <a:schemeClr val="bg1"/>
                  </a:solidFill>
                </a:rPr>
                <a:t>Прављење пројекта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2123" y="2371724"/>
            <a:ext cx="3901853" cy="3045586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>
          <a:xfrm>
            <a:off x="6100763" y="1171575"/>
            <a:ext cx="0" cy="50434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455249" y="1330359"/>
            <a:ext cx="538226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2) Next</a:t>
            </a: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9329738" y="5022484"/>
            <a:ext cx="728662" cy="642938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864" y="2371724"/>
            <a:ext cx="5714657" cy="3045586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35056" y="2260234"/>
            <a:ext cx="440554" cy="440103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>
            <a:endCxn id="25" idx="7"/>
          </p:cNvCxnSpPr>
          <p:nvPr/>
        </p:nvCxnSpPr>
        <p:spPr>
          <a:xfrm flipH="1">
            <a:off x="411092" y="1871663"/>
            <a:ext cx="1817758" cy="453023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7" idx="0"/>
          </p:cNvCxnSpPr>
          <p:nvPr/>
        </p:nvCxnSpPr>
        <p:spPr>
          <a:xfrm>
            <a:off x="7715250" y="1773245"/>
            <a:ext cx="1978819" cy="3249239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087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  <p:bldP spid="22" grpId="0"/>
      <p:bldP spid="17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0401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3) </a:t>
            </a:r>
            <a:r>
              <a:rPr lang="sr-Cyrl-RS" sz="2800" dirty="0">
                <a:solidFill>
                  <a:schemeClr val="bg1"/>
                </a:solidFill>
              </a:rPr>
              <a:t>Унети одговарајуће податке – путања и назив пројекта</a:t>
            </a:r>
            <a:r>
              <a:rPr lang="en-US" sz="2800" dirty="0">
                <a:solidFill>
                  <a:schemeClr val="bg1"/>
                </a:solidFill>
              </a:rPr>
              <a:t> &gt; Next</a:t>
            </a: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8" name="Round Same Side Corner Rectangle 7"/>
          <p:cNvSpPr/>
          <p:nvPr/>
        </p:nvSpPr>
        <p:spPr bwMode="auto">
          <a:xfrm rot="10800000" flipH="1">
            <a:off x="127356" y="-21594"/>
            <a:ext cx="3656853" cy="613385"/>
          </a:xfrm>
          <a:prstGeom prst="round2SameRect">
            <a:avLst>
              <a:gd name="adj1" fmla="val 35205"/>
              <a:gd name="adj2" fmla="val 0"/>
            </a:avLst>
          </a:prstGeom>
          <a:solidFill>
            <a:schemeClr val="tx1">
              <a:alpha val="5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675" y="1890763"/>
            <a:ext cx="5602645" cy="4373137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H="1">
            <a:off x="5967018" y="2213929"/>
            <a:ext cx="1153367" cy="369952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7274473" y="1890763"/>
            <a:ext cx="4300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</a:rPr>
              <a:t>Путања пројекта.</a:t>
            </a:r>
          </a:p>
          <a:p>
            <a:r>
              <a:rPr lang="sr-Cyrl-RS" dirty="0">
                <a:solidFill>
                  <a:schemeClr val="bg1"/>
                </a:solidFill>
              </a:rPr>
              <a:t>Директоријум где ће алат чувати податке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sr-Cyrl-R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74473" y="2663411"/>
            <a:ext cx="4300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</a:rPr>
              <a:t>Име пројекта. </a:t>
            </a:r>
          </a:p>
          <a:p>
            <a:r>
              <a:rPr lang="sr-Cyrl-RS" dirty="0">
                <a:solidFill>
                  <a:schemeClr val="bg1"/>
                </a:solidFill>
              </a:rPr>
              <a:t>Нпр. </a:t>
            </a:r>
            <a:r>
              <a:rPr lang="en-US" dirty="0">
                <a:solidFill>
                  <a:schemeClr val="bg1"/>
                </a:solidFill>
              </a:rPr>
              <a:t>LED</a:t>
            </a:r>
            <a:r>
              <a:rPr lang="sr-Cyrl-RS" dirty="0">
                <a:solidFill>
                  <a:schemeClr val="bg1"/>
                </a:solidFill>
              </a:rPr>
              <a:t>_</a:t>
            </a:r>
            <a:r>
              <a:rPr lang="en-US" dirty="0">
                <a:solidFill>
                  <a:schemeClr val="bg1"/>
                </a:solidFill>
              </a:rPr>
              <a:t>test</a:t>
            </a:r>
            <a:endParaRPr lang="sr-Cyrl-RS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74473" y="3398878"/>
            <a:ext cx="4300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bg1"/>
                </a:solidFill>
              </a:rPr>
              <a:t>Оставити исто као и име пројекта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sr-Cyrl-RS" dirty="0">
              <a:solidFill>
                <a:schemeClr val="bg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5930280" y="2947626"/>
            <a:ext cx="1190106" cy="5261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5930280" y="3227355"/>
            <a:ext cx="1190105" cy="291719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33" idx="7"/>
          </p:cNvCxnSpPr>
          <p:nvPr/>
        </p:nvCxnSpPr>
        <p:spPr>
          <a:xfrm flipH="1">
            <a:off x="4682677" y="5270917"/>
            <a:ext cx="2175831" cy="590378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4060725" y="5767139"/>
            <a:ext cx="728662" cy="642938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27356" y="38878"/>
            <a:ext cx="3656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chemeClr val="bg1"/>
                </a:solidFill>
              </a:rPr>
              <a:t>Прављење пројекта</a:t>
            </a:r>
          </a:p>
        </p:txBody>
      </p:sp>
    </p:spTree>
    <p:extLst>
      <p:ext uri="{BB962C8B-B14F-4D97-AF65-F5344CB8AC3E}">
        <p14:creationId xmlns:p14="http://schemas.microsoft.com/office/powerpoint/2010/main" val="212443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  <p:bldP spid="3" grpId="0"/>
      <p:bldP spid="19" grpId="0"/>
      <p:bldP spid="21" grpId="0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674" y="1890762"/>
            <a:ext cx="5602645" cy="4373137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4) </a:t>
            </a:r>
            <a:r>
              <a:rPr lang="sr-Latn-RS" sz="2800" dirty="0" err="1">
                <a:solidFill>
                  <a:schemeClr val="bg1"/>
                </a:solidFill>
              </a:rPr>
              <a:t>Next</a:t>
            </a:r>
            <a:r>
              <a:rPr lang="sr-Cyrl-RS" sz="2800" dirty="0">
                <a:solidFill>
                  <a:schemeClr val="bg1"/>
                </a:solidFill>
              </a:rPr>
              <a:t> (не додајемо никакве додатне</a:t>
            </a:r>
            <a:r>
              <a:rPr lang="sr-Latn-RS" sz="2800" dirty="0">
                <a:solidFill>
                  <a:schemeClr val="bg1"/>
                </a:solidFill>
              </a:rPr>
              <a:t> </a:t>
            </a:r>
            <a:r>
              <a:rPr lang="sr-Cyrl-RS" sz="2800" dirty="0">
                <a:solidFill>
                  <a:schemeClr val="bg1"/>
                </a:solidFill>
              </a:rPr>
              <a:t>датотеке)</a:t>
            </a: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8" name="Round Same Side Corner Rectangle 7"/>
          <p:cNvSpPr/>
          <p:nvPr/>
        </p:nvSpPr>
        <p:spPr bwMode="auto">
          <a:xfrm rot="10800000" flipH="1">
            <a:off x="127356" y="-21594"/>
            <a:ext cx="3656853" cy="613385"/>
          </a:xfrm>
          <a:prstGeom prst="round2SameRect">
            <a:avLst>
              <a:gd name="adj1" fmla="val 35205"/>
              <a:gd name="adj2" fmla="val 0"/>
            </a:avLst>
          </a:prstGeom>
          <a:solidFill>
            <a:schemeClr val="tx1">
              <a:alpha val="5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685925" y="1766706"/>
            <a:ext cx="2577863" cy="3978311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4046438" y="5745017"/>
            <a:ext cx="728662" cy="642938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876383" y="1890762"/>
            <a:ext cx="4906042" cy="39430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У овом дијалогу могуће је додавање већ направљених датотека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Могућност дељења фајлова међу пројектима</a:t>
            </a: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7356" y="38878"/>
            <a:ext cx="3656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chemeClr val="bg1"/>
                </a:solidFill>
              </a:rPr>
              <a:t>Прављење пројекта</a:t>
            </a:r>
          </a:p>
        </p:txBody>
      </p:sp>
    </p:spTree>
    <p:extLst>
      <p:ext uri="{BB962C8B-B14F-4D97-AF65-F5344CB8AC3E}">
        <p14:creationId xmlns:p14="http://schemas.microsoft.com/office/powerpoint/2010/main" val="370900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  <p:bldP spid="17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12" y="1890762"/>
            <a:ext cx="5583496" cy="4358190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5) </a:t>
            </a:r>
            <a:r>
              <a:rPr lang="sr-Cyrl-RS" sz="2800" dirty="0">
                <a:solidFill>
                  <a:schemeClr val="bg1"/>
                </a:solidFill>
              </a:rPr>
              <a:t>Одабрати процесор </a:t>
            </a:r>
            <a:r>
              <a:rPr lang="en-US" sz="2800" dirty="0">
                <a:solidFill>
                  <a:schemeClr val="bg1"/>
                </a:solidFill>
              </a:rPr>
              <a:t>&gt; </a:t>
            </a:r>
            <a:r>
              <a:rPr lang="sr-Latn-RS" sz="2800" dirty="0" err="1">
                <a:solidFill>
                  <a:schemeClr val="bg1"/>
                </a:solidFill>
              </a:rPr>
              <a:t>Next</a:t>
            </a:r>
            <a:r>
              <a:rPr lang="sr-Cyrl-RS" sz="2800" dirty="0">
                <a:solidFill>
                  <a:schemeClr val="bg1"/>
                </a:solidFill>
              </a:rPr>
              <a:t> 	</a:t>
            </a:r>
            <a:r>
              <a:rPr lang="en-US" sz="2800" dirty="0">
                <a:solidFill>
                  <a:schemeClr val="bg1"/>
                </a:solidFill>
              </a:rPr>
              <a:t>	</a:t>
            </a:r>
            <a:r>
              <a:rPr lang="sr-Cyrl-RS" sz="2800" dirty="0">
                <a:solidFill>
                  <a:schemeClr val="accent1">
                    <a:lumMod val="75000"/>
                  </a:schemeClr>
                </a:solidFill>
              </a:rPr>
              <a:t>(прескочити корак ако се шема 							користи без процесора</a:t>
            </a:r>
            <a:r>
              <a:rPr lang="sr-Cyrl-RS" sz="2800" dirty="0">
                <a:solidFill>
                  <a:schemeClr val="bg1"/>
                </a:solidFill>
              </a:rPr>
              <a:t>!!!</a:t>
            </a:r>
            <a:r>
              <a:rPr lang="sr-Cyrl-RS" sz="28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sr-Cyrl-RS" sz="24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8" name="Round Same Side Corner Rectangle 7"/>
          <p:cNvSpPr/>
          <p:nvPr/>
        </p:nvSpPr>
        <p:spPr bwMode="auto">
          <a:xfrm rot="10800000" flipH="1">
            <a:off x="127356" y="-21594"/>
            <a:ext cx="3656853" cy="613385"/>
          </a:xfrm>
          <a:prstGeom prst="round2SameRect">
            <a:avLst>
              <a:gd name="adj1" fmla="val 35205"/>
              <a:gd name="adj2" fmla="val 0"/>
            </a:avLst>
          </a:prstGeom>
          <a:solidFill>
            <a:schemeClr val="tx1">
              <a:alpha val="5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76383" y="1890762"/>
            <a:ext cx="5161344" cy="4358190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У овом дијалогу потребно је одабрати процесор који се налази на плочици –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EP3C16F484C6</a:t>
            </a:r>
            <a:r>
              <a:rPr lang="en-US" sz="2800" dirty="0">
                <a:solidFill>
                  <a:schemeClr val="bg1"/>
                </a:solidFill>
              </a:rPr>
              <a:t>(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Family: Cyclone III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Name filter: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EP3C16F484C6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8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sr-Cyrl-RS" sz="2800" dirty="0">
                <a:solidFill>
                  <a:schemeClr val="bg1"/>
                </a:solidFill>
              </a:rPr>
              <a:t>Означити процесор у листи </a:t>
            </a:r>
            <a:r>
              <a:rPr lang="en-US" sz="2800" dirty="0">
                <a:solidFill>
                  <a:schemeClr val="bg1"/>
                </a:solidFill>
              </a:rPr>
              <a:t>&gt; Next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356" y="38878"/>
            <a:ext cx="3656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chemeClr val="bg1"/>
                </a:solidFill>
              </a:rPr>
              <a:t>Прављење пројекта</a:t>
            </a:r>
          </a:p>
        </p:txBody>
      </p:sp>
    </p:spTree>
    <p:extLst>
      <p:ext uri="{BB962C8B-B14F-4D97-AF65-F5344CB8AC3E}">
        <p14:creationId xmlns:p14="http://schemas.microsoft.com/office/powerpoint/2010/main" val="375358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2123" y="2371724"/>
            <a:ext cx="3901853" cy="30455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815" y="2371724"/>
            <a:ext cx="3901853" cy="3045586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475610" y="1330360"/>
            <a:ext cx="538226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6) </a:t>
            </a:r>
            <a:r>
              <a:rPr lang="sr-Cyrl-RS" sz="2800" dirty="0">
                <a:solidFill>
                  <a:schemeClr val="bg1"/>
                </a:solidFill>
              </a:rPr>
              <a:t>Оставити подразумевана подешавања </a:t>
            </a:r>
            <a:r>
              <a:rPr lang="en-US" sz="2800" dirty="0">
                <a:solidFill>
                  <a:schemeClr val="bg1"/>
                </a:solidFill>
              </a:rPr>
              <a:t>&gt; Next</a:t>
            </a: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8" name="Round Same Side Corner Rectangle 7"/>
          <p:cNvSpPr/>
          <p:nvPr/>
        </p:nvSpPr>
        <p:spPr bwMode="auto">
          <a:xfrm rot="10800000" flipH="1">
            <a:off x="127356" y="-21594"/>
            <a:ext cx="3656853" cy="613385"/>
          </a:xfrm>
          <a:prstGeom prst="round2SameRect">
            <a:avLst>
              <a:gd name="adj1" fmla="val 35205"/>
              <a:gd name="adj2" fmla="val 0"/>
            </a:avLst>
          </a:prstGeom>
          <a:solidFill>
            <a:schemeClr val="tx1">
              <a:alpha val="5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100763" y="1171575"/>
            <a:ext cx="0" cy="5043488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6455249" y="1330359"/>
            <a:ext cx="538226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7) </a:t>
            </a:r>
            <a:r>
              <a:rPr lang="sr-Cyrl-RS" sz="2800" dirty="0">
                <a:solidFill>
                  <a:schemeClr val="bg1"/>
                </a:solidFill>
              </a:rPr>
              <a:t>Генерални преглед </a:t>
            </a:r>
            <a:r>
              <a:rPr lang="en-US" sz="2800" dirty="0">
                <a:solidFill>
                  <a:schemeClr val="bg1"/>
                </a:solidFill>
              </a:rPr>
              <a:t>&gt; Finish</a:t>
            </a: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9772652" y="5022484"/>
            <a:ext cx="728662" cy="642938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455509" y="5082161"/>
            <a:ext cx="440554" cy="440103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>
            <a:endCxn id="25" idx="0"/>
          </p:cNvCxnSpPr>
          <p:nvPr/>
        </p:nvCxnSpPr>
        <p:spPr>
          <a:xfrm>
            <a:off x="3533183" y="2266770"/>
            <a:ext cx="142603" cy="2815391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7" idx="0"/>
          </p:cNvCxnSpPr>
          <p:nvPr/>
        </p:nvCxnSpPr>
        <p:spPr>
          <a:xfrm flipH="1">
            <a:off x="10136983" y="1875501"/>
            <a:ext cx="718816" cy="3146983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27356" y="38878"/>
            <a:ext cx="3656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chemeClr val="bg1"/>
                </a:solidFill>
              </a:rPr>
              <a:t>Прављење пројекта</a:t>
            </a:r>
          </a:p>
        </p:txBody>
      </p:sp>
    </p:spTree>
    <p:extLst>
      <p:ext uri="{BB962C8B-B14F-4D97-AF65-F5344CB8AC3E}">
        <p14:creationId xmlns:p14="http://schemas.microsoft.com/office/powerpoint/2010/main" val="150023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  <p:bldP spid="22" grpId="0"/>
      <p:bldP spid="17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8)</a:t>
            </a:r>
            <a:r>
              <a:rPr lang="sr-Cyrl-RS" sz="2800" dirty="0">
                <a:solidFill>
                  <a:schemeClr val="bg1"/>
                </a:solidFill>
              </a:rPr>
              <a:t> Пројекат је креиран и потребно је додати шему у пројекат	</a:t>
            </a:r>
            <a:r>
              <a:rPr lang="en-US" sz="2800" dirty="0">
                <a:solidFill>
                  <a:schemeClr val="bg1"/>
                </a:solidFill>
              </a:rPr>
              <a:t>	</a:t>
            </a: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8" name="Round Same Side Corner Rectangle 7"/>
          <p:cNvSpPr/>
          <p:nvPr/>
        </p:nvSpPr>
        <p:spPr bwMode="auto">
          <a:xfrm rot="10800000" flipH="1">
            <a:off x="127356" y="-21594"/>
            <a:ext cx="3656853" cy="613385"/>
          </a:xfrm>
          <a:prstGeom prst="round2SameRect">
            <a:avLst>
              <a:gd name="adj1" fmla="val 35205"/>
              <a:gd name="adj2" fmla="val 0"/>
            </a:avLst>
          </a:prstGeom>
          <a:solidFill>
            <a:schemeClr val="tx1">
              <a:alpha val="5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657725" y="1890762"/>
            <a:ext cx="7380002" cy="4358190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File &gt; New &gt;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Block Diagram/Schematic File</a:t>
            </a:r>
            <a:endParaRPr lang="sr-Cyrl-R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750" y="1769921"/>
            <a:ext cx="2667000" cy="43624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7356" y="38878"/>
            <a:ext cx="3656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chemeClr val="bg1"/>
                </a:solidFill>
              </a:rPr>
              <a:t>Прављење пројекта</a:t>
            </a:r>
          </a:p>
        </p:txBody>
      </p:sp>
    </p:spTree>
    <p:extLst>
      <p:ext uri="{BB962C8B-B14F-4D97-AF65-F5344CB8AC3E}">
        <p14:creationId xmlns:p14="http://schemas.microsoft.com/office/powerpoint/2010/main" val="568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8)</a:t>
            </a:r>
            <a:r>
              <a:rPr lang="sr-Cyrl-RS" sz="2800" dirty="0">
                <a:solidFill>
                  <a:schemeClr val="bg1"/>
                </a:solidFill>
              </a:rPr>
              <a:t> Пројекат је креиран и потребно је додати шему у пројекат	</a:t>
            </a:r>
            <a:r>
              <a:rPr lang="en-US" sz="2800" dirty="0">
                <a:solidFill>
                  <a:schemeClr val="bg1"/>
                </a:solidFill>
              </a:rPr>
              <a:t>	</a:t>
            </a: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8" name="Round Same Side Corner Rectangle 7"/>
          <p:cNvSpPr/>
          <p:nvPr/>
        </p:nvSpPr>
        <p:spPr bwMode="auto">
          <a:xfrm rot="10800000" flipH="1">
            <a:off x="127356" y="-21594"/>
            <a:ext cx="3656853" cy="613385"/>
          </a:xfrm>
          <a:prstGeom prst="round2SameRect">
            <a:avLst>
              <a:gd name="adj1" fmla="val 35205"/>
              <a:gd name="adj2" fmla="val 0"/>
            </a:avLst>
          </a:prstGeom>
          <a:solidFill>
            <a:schemeClr val="tx1">
              <a:alpha val="5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87140" y="1890762"/>
            <a:ext cx="6404859" cy="13471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</a:rPr>
              <a:t>Project Navigator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Latn-RS" sz="2800" dirty="0" err="1">
                <a:solidFill>
                  <a:schemeClr val="bg1"/>
                </a:solidFill>
              </a:rPr>
              <a:t>Hierarchy</a:t>
            </a:r>
            <a:endParaRPr lang="sr-Latn-RS" sz="28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Latn-RS" sz="2800" dirty="0" err="1">
                <a:solidFill>
                  <a:schemeClr val="bg1"/>
                </a:solidFill>
              </a:rPr>
              <a:t>Files</a:t>
            </a:r>
            <a:r>
              <a:rPr lang="sr-Latn-RS" sz="2800" dirty="0">
                <a:solidFill>
                  <a:schemeClr val="bg1"/>
                </a:solidFill>
              </a:rPr>
              <a:t> (</a:t>
            </a:r>
            <a:r>
              <a:rPr lang="sr-Cyrl-RS" sz="2800" dirty="0">
                <a:solidFill>
                  <a:schemeClr val="bg1"/>
                </a:solidFill>
              </a:rPr>
              <a:t>датотеке укључене у пројекат</a:t>
            </a:r>
            <a:r>
              <a:rPr lang="sr-Latn-RS" sz="2800" dirty="0">
                <a:solidFill>
                  <a:schemeClr val="bg1"/>
                </a:solidFill>
              </a:rPr>
              <a:t>)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sr-Latn-RS" sz="28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710" y="2404189"/>
            <a:ext cx="5311530" cy="283074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787140" y="3237876"/>
            <a:ext cx="6250586" cy="94073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Алат за додавање компоненти на шему</a:t>
            </a: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87140" y="4156464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Управљање организацијом чипа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87140" y="4625569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Разне врсте компајлирања шеме</a:t>
            </a: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27356" y="2594936"/>
            <a:ext cx="1701444" cy="1437417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299415" y="2690640"/>
            <a:ext cx="3467458" cy="292403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675293" y="2545761"/>
            <a:ext cx="2612363" cy="194054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24219" y="3618450"/>
            <a:ext cx="1701444" cy="1437417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5787140" y="5109495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Разне поруке – логови система</a:t>
            </a: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139722" y="4431916"/>
            <a:ext cx="5647417" cy="1028628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27356" y="38878"/>
            <a:ext cx="3656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chemeClr val="bg1"/>
                </a:solidFill>
              </a:rPr>
              <a:t>Прављење пројекта</a:t>
            </a:r>
          </a:p>
        </p:txBody>
      </p:sp>
    </p:spTree>
    <p:extLst>
      <p:ext uri="{BB962C8B-B14F-4D97-AF65-F5344CB8AC3E}">
        <p14:creationId xmlns:p14="http://schemas.microsoft.com/office/powerpoint/2010/main" val="15127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  <p:bldP spid="22" grpId="0"/>
      <p:bldP spid="22" grpId="1"/>
      <p:bldP spid="10" grpId="0"/>
      <p:bldP spid="10" grpId="1"/>
      <p:bldP spid="11" grpId="0"/>
      <p:bldP spid="11" grpId="1"/>
      <p:bldP spid="12" grpId="0"/>
      <p:bldP spid="12" grpId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8" grpId="0" animBg="1"/>
      <p:bldP spid="18" grpId="1" animBg="1"/>
      <p:bldP spid="19" grpId="0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716390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Отварање пројекта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File &gt; Open Project … (Ctrl + J)</a:t>
            </a:r>
            <a:endParaRPr lang="sr-Cyrl-RS" sz="28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Екстензија пројекта је 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r>
              <a:rPr lang="en-US" sz="2800" dirty="0" err="1">
                <a:solidFill>
                  <a:schemeClr val="bg1"/>
                </a:solidFill>
              </a:rPr>
              <a:t>qpf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sr-Cyrl-RS" sz="2800" dirty="0">
                <a:solidFill>
                  <a:schemeClr val="bg1"/>
                </a:solidFill>
              </a:rPr>
              <a:t>	</a:t>
            </a:r>
            <a:r>
              <a:rPr lang="en-US" sz="2800" dirty="0">
                <a:solidFill>
                  <a:schemeClr val="bg1"/>
                </a:solidFill>
              </a:rPr>
              <a:t>	</a:t>
            </a:r>
            <a:endParaRPr lang="sr-Cyrl-RS" sz="2400" dirty="0">
              <a:solidFill>
                <a:schemeClr val="bg1"/>
              </a:solidFill>
            </a:endParaRPr>
          </a:p>
          <a:p>
            <a:pPr lvl="1"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342900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У току коришћења </a:t>
            </a:r>
            <a:r>
              <a:rPr lang="en-US" sz="2800" dirty="0" err="1">
                <a:solidFill>
                  <a:schemeClr val="bg1"/>
                </a:solidFill>
              </a:rPr>
              <a:t>Quartus</a:t>
            </a:r>
            <a:r>
              <a:rPr lang="en-US" sz="2800" dirty="0">
                <a:solidFill>
                  <a:schemeClr val="bg1"/>
                </a:solidFill>
              </a:rPr>
              <a:t>-a,</a:t>
            </a:r>
            <a:r>
              <a:rPr lang="sr-Cyrl-RS" sz="2800" dirty="0">
                <a:solidFill>
                  <a:schemeClr val="bg1"/>
                </a:solidFill>
              </a:rPr>
              <a:t> алат прави додатне датотеке/директоријуме</a:t>
            </a: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Унутар директоријума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</a:rPr>
              <a:t>output_files</a:t>
            </a:r>
            <a:r>
              <a:rPr lang="sr-Cyrl-R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Cyrl-RS" sz="2800" dirty="0">
                <a:solidFill>
                  <a:schemeClr val="bg1"/>
                </a:solidFill>
              </a:rPr>
              <a:t>налази се генерисани фајлови – резултат компајлирања</a:t>
            </a:r>
            <a:endParaRPr lang="sr-Cyrl-RS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Алат има могућност праћења историје генерисаних фајлове, па некада може доћи до неочекиваних грешака.</a:t>
            </a:r>
            <a:endParaRPr lang="en-US" sz="2800" dirty="0">
              <a:solidFill>
                <a:schemeClr val="bg1"/>
              </a:solidFill>
            </a:endParaRPr>
          </a:p>
          <a:p>
            <a:pPr lvl="1">
              <a:buClr>
                <a:schemeClr val="accent1">
                  <a:lumMod val="75000"/>
                </a:schemeClr>
              </a:buClr>
            </a:pPr>
            <a:r>
              <a:rPr lang="sr-Cyrl-RS" sz="2800" dirty="0">
                <a:solidFill>
                  <a:schemeClr val="bg1"/>
                </a:solidFill>
              </a:rPr>
              <a:t>    </a:t>
            </a:r>
            <a:r>
              <a:rPr lang="sr-Cyrl-RS" sz="2800" dirty="0">
                <a:solidFill>
                  <a:schemeClr val="accent1">
                    <a:lumMod val="75000"/>
                  </a:schemeClr>
                </a:solidFill>
              </a:rPr>
              <a:t>Решење</a:t>
            </a:r>
            <a:r>
              <a:rPr lang="sr-Cyrl-RS" sz="2800" dirty="0">
                <a:solidFill>
                  <a:schemeClr val="bg1"/>
                </a:solidFill>
              </a:rPr>
              <a:t>: </a:t>
            </a:r>
            <a:r>
              <a:rPr lang="sr-Latn-RS" sz="2800" dirty="0">
                <a:solidFill>
                  <a:schemeClr val="bg1"/>
                </a:solidFill>
              </a:rPr>
              <a:t>Project</a:t>
            </a:r>
            <a:r>
              <a:rPr lang="sr-Cyrl-RS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&gt; Clean Project – </a:t>
            </a:r>
            <a:r>
              <a:rPr lang="sr-Cyrl-RS" sz="2800" dirty="0">
                <a:solidFill>
                  <a:schemeClr val="bg1"/>
                </a:solidFill>
              </a:rPr>
              <a:t>брисање аутоматски генерисаних 						    датотека</a:t>
            </a:r>
            <a:endParaRPr lang="en-US" sz="2800" dirty="0">
              <a:solidFill>
                <a:schemeClr val="bg1"/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8" name="Round Same Side Corner Rectangle 7"/>
          <p:cNvSpPr/>
          <p:nvPr/>
        </p:nvSpPr>
        <p:spPr bwMode="auto">
          <a:xfrm rot="10800000" flipH="1">
            <a:off x="127356" y="-21594"/>
            <a:ext cx="3656853" cy="613385"/>
          </a:xfrm>
          <a:prstGeom prst="round2SameRect">
            <a:avLst>
              <a:gd name="adj1" fmla="val 35205"/>
              <a:gd name="adj2" fmla="val 0"/>
            </a:avLst>
          </a:prstGeom>
          <a:solidFill>
            <a:schemeClr val="tx1">
              <a:alpha val="5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356" y="38878"/>
            <a:ext cx="3656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chemeClr val="bg1"/>
                </a:solidFill>
              </a:rPr>
              <a:t>Прављење пројекта</a:t>
            </a:r>
          </a:p>
        </p:txBody>
      </p:sp>
    </p:spTree>
    <p:extLst>
      <p:ext uri="{BB962C8B-B14F-4D97-AF65-F5344CB8AC3E}">
        <p14:creationId xmlns:p14="http://schemas.microsoft.com/office/powerpoint/2010/main" val="369637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ound Same Side Corner Rectangle 7"/>
          <p:cNvSpPr/>
          <p:nvPr/>
        </p:nvSpPr>
        <p:spPr bwMode="auto">
          <a:xfrm rot="10800000" flipH="1">
            <a:off x="127356" y="-21594"/>
            <a:ext cx="3656853" cy="613385"/>
          </a:xfrm>
          <a:prstGeom prst="round2SameRect">
            <a:avLst>
              <a:gd name="adj1" fmla="val 35205"/>
              <a:gd name="adj2" fmla="val 0"/>
            </a:avLst>
          </a:prstGeom>
          <a:solidFill>
            <a:schemeClr val="tx1">
              <a:alpha val="5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467196" y="2087109"/>
            <a:ext cx="2383436" cy="1064302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/>
              <a:t>Прављење пројекта</a:t>
            </a:r>
            <a:endParaRPr lang="en-US" sz="2000" b="1" dirty="0"/>
          </a:p>
        </p:txBody>
      </p:sp>
      <p:sp>
        <p:nvSpPr>
          <p:cNvPr id="10" name="Oval 9"/>
          <p:cNvSpPr/>
          <p:nvPr/>
        </p:nvSpPr>
        <p:spPr>
          <a:xfrm>
            <a:off x="3283674" y="2087109"/>
            <a:ext cx="2383436" cy="1064302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/>
              <a:t>Додавање и цртање шема</a:t>
            </a:r>
            <a:endParaRPr lang="en-US" sz="2000" b="1" dirty="0"/>
          </a:p>
        </p:txBody>
      </p:sp>
      <p:sp>
        <p:nvSpPr>
          <p:cNvPr id="11" name="Oval 10"/>
          <p:cNvSpPr/>
          <p:nvPr/>
        </p:nvSpPr>
        <p:spPr>
          <a:xfrm>
            <a:off x="6114151" y="2087109"/>
            <a:ext cx="2658374" cy="1064302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/>
              <a:t>Снимање шема</a:t>
            </a:r>
            <a:r>
              <a:rPr lang="en-US" sz="2000" b="1" dirty="0"/>
              <a:t>/</a:t>
            </a:r>
            <a:r>
              <a:rPr lang="sr-Cyrl-RS" sz="2000" b="1" dirty="0"/>
              <a:t>пројекта</a:t>
            </a:r>
            <a:endParaRPr lang="en-US" sz="2000" b="1" dirty="0"/>
          </a:p>
        </p:txBody>
      </p:sp>
      <p:cxnSp>
        <p:nvCxnSpPr>
          <p:cNvPr id="4" name="Straight Arrow Connector 3"/>
          <p:cNvCxnSpPr>
            <a:stCxn id="10" idx="6"/>
          </p:cNvCxnSpPr>
          <p:nvPr/>
        </p:nvCxnSpPr>
        <p:spPr>
          <a:xfrm>
            <a:off x="5667110" y="2619260"/>
            <a:ext cx="475610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2" idx="6"/>
            <a:endCxn id="10" idx="2"/>
          </p:cNvCxnSpPr>
          <p:nvPr/>
        </p:nvCxnSpPr>
        <p:spPr>
          <a:xfrm>
            <a:off x="2850632" y="2619260"/>
            <a:ext cx="433042" cy="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11" idx="4"/>
            <a:endCxn id="10" idx="4"/>
          </p:cNvCxnSpPr>
          <p:nvPr/>
        </p:nvCxnSpPr>
        <p:spPr>
          <a:xfrm rot="5400000">
            <a:off x="5959365" y="1667438"/>
            <a:ext cx="12700" cy="2967946"/>
          </a:xfrm>
          <a:prstGeom prst="bentConnector3">
            <a:avLst>
              <a:gd name="adj1" fmla="val 4275000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1" idx="6"/>
            <a:endCxn id="54" idx="2"/>
          </p:cNvCxnSpPr>
          <p:nvPr/>
        </p:nvCxnSpPr>
        <p:spPr>
          <a:xfrm>
            <a:off x="8772525" y="2619260"/>
            <a:ext cx="330311" cy="6350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9102836" y="2093459"/>
            <a:ext cx="2604484" cy="1064302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Compile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67196" y="4313378"/>
            <a:ext cx="85295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800" dirty="0">
                <a:solidFill>
                  <a:schemeClr val="accent1">
                    <a:lumMod val="75000"/>
                  </a:schemeClr>
                </a:solidFill>
              </a:rPr>
              <a:t>Проблем: </a:t>
            </a:r>
            <a:r>
              <a:rPr lang="sr-Cyrl-RS" sz="2800" dirty="0">
                <a:solidFill>
                  <a:schemeClr val="bg1"/>
                </a:solidFill>
              </a:rPr>
              <a:t>Више шема. Која је главна</a:t>
            </a:r>
            <a:r>
              <a:rPr lang="en-US" sz="2800" dirty="0">
                <a:solidFill>
                  <a:schemeClr val="bg1"/>
                </a:solidFill>
              </a:rPr>
              <a:t>?</a:t>
            </a:r>
          </a:p>
          <a:p>
            <a:r>
              <a:rPr lang="sr-Cyrl-RS" sz="2800" dirty="0">
                <a:solidFill>
                  <a:schemeClr val="accent1">
                    <a:lumMod val="75000"/>
                  </a:schemeClr>
                </a:solidFill>
              </a:rPr>
              <a:t>Решење:   </a:t>
            </a:r>
            <a:r>
              <a:rPr lang="sr-Cyrl-RS" sz="2800" dirty="0">
                <a:solidFill>
                  <a:schemeClr val="bg1"/>
                </a:solidFill>
              </a:rPr>
              <a:t>Постављање једне шеме за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Top-Level Entity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endParaRPr lang="sr-Cyrl-RS" sz="2800" dirty="0">
              <a:solidFill>
                <a:schemeClr val="bg1"/>
              </a:solidFill>
            </a:endParaRPr>
          </a:p>
          <a:p>
            <a:r>
              <a:rPr lang="sr-Cyrl-RS" sz="2800" dirty="0">
                <a:solidFill>
                  <a:schemeClr val="bg1"/>
                </a:solidFill>
              </a:rPr>
              <a:t>	        Шема са истим именом као и пројекат, 		        подразумевано се сматра за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Top-Level Entity</a:t>
            </a:r>
            <a:r>
              <a:rPr lang="sr-Cyrl-RS" sz="2800" dirty="0">
                <a:solidFill>
                  <a:schemeClr val="bg1"/>
                </a:solidFill>
              </a:rPr>
              <a:t>.</a:t>
            </a:r>
          </a:p>
          <a:p>
            <a:r>
              <a:rPr lang="sr-Cyrl-RS" sz="2800" dirty="0">
                <a:solidFill>
                  <a:schemeClr val="bg1"/>
                </a:solidFill>
              </a:rPr>
              <a:t>	        Може да се промени.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7" name="Oval 56"/>
          <p:cNvSpPr/>
          <p:nvPr/>
        </p:nvSpPr>
        <p:spPr>
          <a:xfrm>
            <a:off x="9102835" y="3922348"/>
            <a:ext cx="2604485" cy="1534372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000" b="1" dirty="0"/>
              <a:t>Спуштање генерисаног фајла на плочицу</a:t>
            </a:r>
            <a:endParaRPr lang="en-US" sz="2000" b="1" dirty="0"/>
          </a:p>
        </p:txBody>
      </p:sp>
      <p:cxnSp>
        <p:nvCxnSpPr>
          <p:cNvPr id="58" name="Straight Arrow Connector 57"/>
          <p:cNvCxnSpPr>
            <a:stCxn id="54" idx="4"/>
            <a:endCxn id="57" idx="0"/>
          </p:cNvCxnSpPr>
          <p:nvPr/>
        </p:nvCxnSpPr>
        <p:spPr>
          <a:xfrm>
            <a:off x="10405078" y="3157761"/>
            <a:ext cx="0" cy="764587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475610" y="1360341"/>
            <a:ext cx="11716390" cy="558170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sr-Cyrl-RS" sz="2800" dirty="0">
                <a:solidFill>
                  <a:schemeClr val="bg1"/>
                </a:solidFill>
              </a:rPr>
              <a:t>Процес спуштања компајлираног пројекта на плочицу</a:t>
            </a:r>
            <a:endParaRPr lang="en-US" sz="2800" dirty="0">
              <a:solidFill>
                <a:schemeClr val="bg1"/>
              </a:solidFill>
            </a:endParaRPr>
          </a:p>
          <a:p>
            <a:pPr marL="800100" lvl="1" indent="-3429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06239" y="3277101"/>
            <a:ext cx="17688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000" dirty="0">
                <a:solidFill>
                  <a:schemeClr val="bg1"/>
                </a:solidFill>
              </a:rPr>
              <a:t>још шема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7356" y="38878"/>
            <a:ext cx="3656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chemeClr val="bg1"/>
                </a:solidFill>
              </a:rPr>
              <a:t>Прављење пројекта</a:t>
            </a:r>
          </a:p>
        </p:txBody>
      </p:sp>
    </p:spTree>
    <p:extLst>
      <p:ext uri="{BB962C8B-B14F-4D97-AF65-F5344CB8AC3E}">
        <p14:creationId xmlns:p14="http://schemas.microsoft.com/office/powerpoint/2010/main" val="196883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2" grpId="0" animBg="1"/>
      <p:bldP spid="10" grpId="0" animBg="1"/>
      <p:bldP spid="11" grpId="0" animBg="1"/>
      <p:bldP spid="54" grpId="0" animBg="1"/>
      <p:bldP spid="55" grpId="0"/>
      <p:bldP spid="57" grpId="0" animBg="1"/>
      <p:bldP spid="66" grpId="0"/>
      <p:bldP spid="6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27251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9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  <a:r>
              <a:rPr lang="sr-Cyrl-RS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	</a:t>
            </a:r>
            <a:r>
              <a:rPr lang="sr-Cyrl-RS" sz="2800" dirty="0">
                <a:solidFill>
                  <a:schemeClr val="bg1"/>
                </a:solidFill>
              </a:rPr>
              <a:t>Постављање шеме за </a:t>
            </a:r>
            <a:r>
              <a:rPr lang="en-US" sz="2800" dirty="0">
                <a:solidFill>
                  <a:schemeClr val="bg1"/>
                </a:solidFill>
              </a:rPr>
              <a:t>Top-Level Entity</a:t>
            </a: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sp>
        <p:nvSpPr>
          <p:cNvPr id="8" name="Round Same Side Corner Rectangle 7"/>
          <p:cNvSpPr/>
          <p:nvPr/>
        </p:nvSpPr>
        <p:spPr bwMode="auto">
          <a:xfrm rot="10800000" flipH="1">
            <a:off x="127356" y="-21594"/>
            <a:ext cx="3656853" cy="613385"/>
          </a:xfrm>
          <a:prstGeom prst="round2SameRect">
            <a:avLst>
              <a:gd name="adj1" fmla="val 35205"/>
              <a:gd name="adj2" fmla="val 0"/>
            </a:avLst>
          </a:prstGeom>
          <a:solidFill>
            <a:schemeClr val="tx1">
              <a:alpha val="50000"/>
            </a:schemeClr>
          </a:solidFill>
          <a:ln w="19050">
            <a:solidFill>
              <a:schemeClr val="tx1"/>
            </a:solidFill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87140" y="1890762"/>
            <a:ext cx="6404859" cy="13471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87140" y="3237876"/>
            <a:ext cx="6250586" cy="94073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87140" y="4156464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71369" y="2185481"/>
            <a:ext cx="5146795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Latn-RS" sz="2800" dirty="0">
                <a:solidFill>
                  <a:schemeClr val="bg1"/>
                </a:solidFill>
              </a:rPr>
              <a:t>Project Navigator</a:t>
            </a:r>
            <a:r>
              <a:rPr lang="sr-Cyrl-RS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&gt; </a:t>
            </a:r>
            <a:r>
              <a:rPr lang="sr-Latn-RS" sz="2800" dirty="0" err="1">
                <a:solidFill>
                  <a:schemeClr val="bg1"/>
                </a:solidFill>
              </a:rPr>
              <a:t>Files</a:t>
            </a:r>
            <a:endParaRPr lang="sr-Latn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Изабрани фајл</a:t>
            </a:r>
            <a:r>
              <a:rPr lang="en-US" sz="2800" dirty="0">
                <a:solidFill>
                  <a:schemeClr val="bg1"/>
                </a:solidFill>
              </a:rPr>
              <a:t> &gt; </a:t>
            </a:r>
            <a:r>
              <a:rPr lang="sr-Cyrl-RS" sz="2800" dirty="0">
                <a:solidFill>
                  <a:schemeClr val="bg1"/>
                </a:solidFill>
              </a:rPr>
              <a:t>десни клик </a:t>
            </a:r>
            <a:r>
              <a:rPr lang="en-US" sz="2800" dirty="0">
                <a:solidFill>
                  <a:schemeClr val="bg1"/>
                </a:solidFill>
              </a:rPr>
              <a:t>&gt; </a:t>
            </a:r>
            <a:r>
              <a:rPr lang="sr-Latn-RS" sz="2800" dirty="0">
                <a:solidFill>
                  <a:schemeClr val="accent1">
                    <a:lumMod val="75000"/>
                  </a:schemeClr>
                </a:solidFill>
              </a:rPr>
              <a:t>Set as Top-</a:t>
            </a:r>
            <a:r>
              <a:rPr lang="sr-Latn-RS" sz="2800" dirty="0" err="1">
                <a:solidFill>
                  <a:schemeClr val="accent1">
                    <a:lumMod val="75000"/>
                  </a:schemeClr>
                </a:solidFill>
              </a:rPr>
              <a:t>Level</a:t>
            </a:r>
            <a:r>
              <a:rPr lang="sr-Latn-R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Latn-RS" sz="2800" dirty="0" err="1">
                <a:solidFill>
                  <a:schemeClr val="accent1">
                    <a:lumMod val="75000"/>
                  </a:schemeClr>
                </a:solidFill>
              </a:rPr>
              <a:t>Entity</a:t>
            </a:r>
            <a:r>
              <a:rPr lang="sr-Cyrl-R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sr-Latn-RS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1792" y="2185481"/>
            <a:ext cx="3343275" cy="2924175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1687230" y="3237875"/>
            <a:ext cx="2888291" cy="677740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7356" y="38878"/>
            <a:ext cx="3656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2400" b="1" dirty="0">
                <a:solidFill>
                  <a:schemeClr val="bg1"/>
                </a:solidFill>
              </a:rPr>
              <a:t>Прављење пројекта</a:t>
            </a:r>
          </a:p>
        </p:txBody>
      </p:sp>
    </p:spTree>
    <p:extLst>
      <p:ext uri="{BB962C8B-B14F-4D97-AF65-F5344CB8AC3E}">
        <p14:creationId xmlns:p14="http://schemas.microsoft.com/office/powerpoint/2010/main" val="425179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  <p:bldP spid="12" grpId="0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27251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Пример 1 – </a:t>
            </a:r>
            <a:r>
              <a:rPr lang="en-US" sz="2800" dirty="0">
                <a:solidFill>
                  <a:schemeClr val="bg1"/>
                </a:solidFill>
              </a:rPr>
              <a:t>LED</a:t>
            </a:r>
            <a:endParaRPr lang="sr-Cyrl-RS" sz="28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Направити шему која треба да упали</a:t>
            </a:r>
            <a:r>
              <a:rPr lang="sr-Latn-RS" sz="2800" dirty="0">
                <a:solidFill>
                  <a:schemeClr val="bg1"/>
                </a:solidFill>
              </a:rPr>
              <a:t>/</a:t>
            </a:r>
            <a:r>
              <a:rPr lang="sr-Cyrl-RS" sz="2800" dirty="0">
                <a:solidFill>
                  <a:schemeClr val="bg1"/>
                </a:solidFill>
              </a:rPr>
              <a:t>угаси </a:t>
            </a:r>
            <a:r>
              <a:rPr lang="en-US" sz="2800" dirty="0">
                <a:solidFill>
                  <a:schemeClr val="bg1"/>
                </a:solidFill>
              </a:rPr>
              <a:t>LED</a:t>
            </a:r>
            <a:r>
              <a:rPr lang="sr-Cyrl-RS" sz="2800" dirty="0">
                <a:solidFill>
                  <a:schemeClr val="bg1"/>
                </a:solidFill>
              </a:rPr>
              <a:t>0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sr-Cyrl-RS" sz="2800" dirty="0">
                <a:solidFill>
                  <a:schemeClr val="bg1"/>
                </a:solidFill>
              </a:rPr>
              <a:t>на основу положаја прекидача </a:t>
            </a:r>
            <a:r>
              <a:rPr lang="en-US" sz="2800" dirty="0">
                <a:solidFill>
                  <a:schemeClr val="bg1"/>
                </a:solidFill>
              </a:rPr>
              <a:t>SW0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Спустити шему на плочицу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DE0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8" name="Round Same Side Corner Rectangle 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>
                  <a:solidFill>
                    <a:schemeClr val="bg1"/>
                  </a:solidFill>
                </a:rPr>
                <a:t>Пример – </a:t>
              </a:r>
              <a:r>
                <a:rPr lang="en-US" sz="2400" dirty="0">
                  <a:solidFill>
                    <a:schemeClr val="bg1"/>
                  </a:solidFill>
                </a:rPr>
                <a:t>LED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5787140" y="1890762"/>
            <a:ext cx="6404859" cy="13471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87140" y="3237876"/>
            <a:ext cx="6250586" cy="94073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87140" y="4156464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218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27251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27356" y="1330360"/>
            <a:ext cx="4124917" cy="5057740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sr-Cyrl-RS" sz="2400" dirty="0">
                <a:solidFill>
                  <a:schemeClr val="bg1"/>
                </a:solidFill>
              </a:rPr>
              <a:t>Штампана плоча </a:t>
            </a:r>
            <a:r>
              <a:rPr lang="en-US" sz="2400" dirty="0">
                <a:solidFill>
                  <a:schemeClr val="bg1"/>
                </a:solidFill>
              </a:rPr>
              <a:t>DE0</a:t>
            </a:r>
            <a:r>
              <a:rPr lang="sr-Cyrl-RS" sz="2400" dirty="0">
                <a:solidFill>
                  <a:schemeClr val="bg1"/>
                </a:solidFill>
              </a:rPr>
              <a:t>: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8" name="Round Same Side Corner Rectangle 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>
                  <a:solidFill>
                    <a:schemeClr val="bg1"/>
                  </a:solidFill>
                </a:rPr>
                <a:t>Пример 1 – </a:t>
              </a:r>
              <a:r>
                <a:rPr lang="en-US" sz="2400" dirty="0">
                  <a:solidFill>
                    <a:schemeClr val="bg1"/>
                  </a:solidFill>
                </a:rPr>
                <a:t>LED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5787140" y="1890762"/>
            <a:ext cx="6404859" cy="13471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87140" y="3237876"/>
            <a:ext cx="6250586" cy="94073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87140" y="4156464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274" y="1139723"/>
            <a:ext cx="7658738" cy="51370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188" y="1789231"/>
            <a:ext cx="37683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sr-Cyrl-RS" sz="2400" dirty="0">
                <a:solidFill>
                  <a:schemeClr val="bg1"/>
                </a:solidFill>
              </a:rPr>
              <a:t>Компоненте које ћемо користити на овом курсу: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Power ON/OFF Switch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USB Blaster Connector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50 </a:t>
            </a:r>
            <a:r>
              <a:rPr lang="en-US" sz="2400" dirty="0" err="1">
                <a:solidFill>
                  <a:schemeClr val="bg1"/>
                </a:solidFill>
              </a:rPr>
              <a:t>Mhz</a:t>
            </a:r>
            <a:r>
              <a:rPr lang="en-US" sz="2400" dirty="0">
                <a:solidFill>
                  <a:schemeClr val="bg1"/>
                </a:solidFill>
              </a:rPr>
              <a:t> Oscillator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Cyclone III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EP3C16F484C6</a:t>
            </a:r>
            <a:r>
              <a:rPr lang="en-US" sz="2400" dirty="0">
                <a:solidFill>
                  <a:schemeClr val="bg1"/>
                </a:solidFill>
              </a:rPr>
              <a:t>(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N</a:t>
            </a:r>
            <a:r>
              <a:rPr lang="en-US" sz="2400" dirty="0">
                <a:solidFill>
                  <a:schemeClr val="bg1"/>
                </a:solidFill>
              </a:rPr>
              <a:t>)</a:t>
            </a: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Push/Button Switches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LED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Slide Switches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7 – Segment Display</a:t>
            </a:r>
            <a:endParaRPr lang="sr-Cyrl-RS" sz="24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85725" y="1789231"/>
            <a:ext cx="405701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chemeClr val="accent1">
                  <a:lumMod val="75000"/>
                </a:schemeClr>
              </a:buClr>
            </a:pPr>
            <a:r>
              <a:rPr lang="sr-Cyrl-RS" sz="2400" dirty="0">
                <a:solidFill>
                  <a:schemeClr val="bg1"/>
                </a:solidFill>
              </a:rPr>
              <a:t>Остале компоненте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Triple 4 – bit VGA DAC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PS/2 Port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SD Card Socket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RS – 232 Interface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Expansion Headers</a:t>
            </a: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FLASH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7188" y="4872038"/>
            <a:ext cx="3768372" cy="140472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/>
              <a:t>НЕ МЕЊАТИ </a:t>
            </a:r>
            <a:r>
              <a:rPr lang="en-US" b="1" dirty="0"/>
              <a:t>RUN/PROG </a:t>
            </a:r>
            <a:r>
              <a:rPr lang="sr-Cyrl-RS" b="1" dirty="0"/>
              <a:t>ПРЕКИДАЧ</a:t>
            </a:r>
            <a:endParaRPr lang="en-US" b="1" dirty="0"/>
          </a:p>
          <a:p>
            <a:pPr algn="ctr"/>
            <a:r>
              <a:rPr lang="sr-Cyrl-RS" b="1" dirty="0"/>
              <a:t>РУЧКИЦА НА: </a:t>
            </a:r>
            <a:r>
              <a:rPr lang="en-US" b="1" dirty="0"/>
              <a:t>RUN</a:t>
            </a:r>
            <a:endParaRPr lang="sr-Cyrl-RS" b="1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3971286" y="5286376"/>
            <a:ext cx="1315089" cy="185737"/>
          </a:xfrm>
          <a:prstGeom prst="straightConnector1">
            <a:avLst/>
          </a:prstGeom>
          <a:ln w="762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98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  <p:bldP spid="3" grpId="0"/>
      <p:bldP spid="3" grpId="1"/>
      <p:bldP spid="2" grpId="0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27251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Додавање компоненти на шему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логички елементи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 err="1">
                <a:solidFill>
                  <a:schemeClr val="bg1"/>
                </a:solidFill>
              </a:rPr>
              <a:t>пинови</a:t>
            </a:r>
            <a:endParaRPr lang="sr-Cyrl-RS" sz="28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сигнали</a:t>
            </a:r>
            <a:endParaRPr lang="en-US" sz="28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8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8" name="Round Same Side Corner Rectangle 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>
                  <a:solidFill>
                    <a:schemeClr val="bg1"/>
                  </a:solidFill>
                </a:rPr>
                <a:t>Пример – </a:t>
              </a:r>
              <a:r>
                <a:rPr lang="en-US" sz="2400" dirty="0">
                  <a:solidFill>
                    <a:schemeClr val="bg1"/>
                  </a:solidFill>
                </a:rPr>
                <a:t>LED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5787140" y="1890762"/>
            <a:ext cx="6404859" cy="13471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87140" y="3237876"/>
            <a:ext cx="6250586" cy="94073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87140" y="4156464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7766" y="2528168"/>
            <a:ext cx="6522259" cy="39689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666582" y="2528168"/>
            <a:ext cx="440554" cy="440103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>
            <a:endCxn id="13" idx="1"/>
          </p:cNvCxnSpPr>
          <p:nvPr/>
        </p:nvCxnSpPr>
        <p:spPr>
          <a:xfrm>
            <a:off x="4335127" y="2000220"/>
            <a:ext cx="2395973" cy="592400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7021408" y="2509234"/>
            <a:ext cx="440554" cy="440103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800350" y="2357047"/>
            <a:ext cx="4235346" cy="391578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7512028" y="2523522"/>
            <a:ext cx="2316652" cy="440103"/>
          </a:xfrm>
          <a:prstGeom prst="ellipse">
            <a:avLst/>
          </a:prstGeom>
          <a:noFill/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endCxn id="23" idx="2"/>
          </p:cNvCxnSpPr>
          <p:nvPr/>
        </p:nvCxnSpPr>
        <p:spPr>
          <a:xfrm flipV="1">
            <a:off x="2772936" y="2743574"/>
            <a:ext cx="4739092" cy="88137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70663" y="3911930"/>
            <a:ext cx="7701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bg1"/>
                </a:solidFill>
              </a:rPr>
              <a:t>Комбинационе компоненте (</a:t>
            </a:r>
            <a:r>
              <a:rPr lang="en-US" sz="2000" dirty="0">
                <a:solidFill>
                  <a:schemeClr val="bg1"/>
                </a:solidFill>
              </a:rPr>
              <a:t>AND, OR, XOR, NAND, NOR…)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bg1"/>
                </a:solidFill>
              </a:rPr>
              <a:t>Стандардни комбинациони модули (</a:t>
            </a:r>
            <a:r>
              <a:rPr lang="en-US" sz="2000" dirty="0">
                <a:solidFill>
                  <a:schemeClr val="bg1"/>
                </a:solidFill>
              </a:rPr>
              <a:t>CD, DC, MX, DMX</a:t>
            </a:r>
            <a:r>
              <a:rPr lang="sr-Cyrl-RS" sz="2000" dirty="0">
                <a:solidFill>
                  <a:schemeClr val="bg1"/>
                </a:solidFill>
              </a:rPr>
              <a:t>, </a:t>
            </a:r>
            <a:r>
              <a:rPr lang="en-US" sz="2000" dirty="0">
                <a:solidFill>
                  <a:schemeClr val="bg1"/>
                </a:solidFill>
              </a:rPr>
              <a:t>ADD…)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bg1"/>
                </a:solidFill>
              </a:rPr>
              <a:t>Секвенцијалне компоненте </a:t>
            </a:r>
            <a:r>
              <a:rPr lang="en-US" sz="2000" dirty="0">
                <a:solidFill>
                  <a:schemeClr val="bg1"/>
                </a:solidFill>
              </a:rPr>
              <a:t>(</a:t>
            </a:r>
            <a:r>
              <a:rPr lang="sr-Cyrl-RS" sz="2000" dirty="0" err="1">
                <a:solidFill>
                  <a:schemeClr val="bg1"/>
                </a:solidFill>
              </a:rPr>
              <a:t>флип</a:t>
            </a:r>
            <a:r>
              <a:rPr lang="sr-Cyrl-RS" sz="2000" dirty="0">
                <a:solidFill>
                  <a:schemeClr val="bg1"/>
                </a:solidFill>
              </a:rPr>
              <a:t> </a:t>
            </a:r>
            <a:r>
              <a:rPr lang="sr-Cyrl-RS" sz="2000" dirty="0" err="1">
                <a:solidFill>
                  <a:schemeClr val="bg1"/>
                </a:solidFill>
              </a:rPr>
              <a:t>флопови</a:t>
            </a:r>
            <a:r>
              <a:rPr lang="sr-Cyrl-RS" sz="2000" dirty="0">
                <a:solidFill>
                  <a:schemeClr val="bg1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bg1"/>
                </a:solidFill>
              </a:rPr>
              <a:t>Стандардни секвенцијални модули (регистар, бројач, меморија…)</a:t>
            </a: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bg1"/>
                </a:solidFill>
              </a:rPr>
              <a:t>--------------------------------------------------------------------------------------------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r-Cyrl-RS" sz="2000" dirty="0">
                <a:solidFill>
                  <a:schemeClr val="accent1">
                    <a:lumMod val="75000"/>
                  </a:schemeClr>
                </a:solidFill>
              </a:rPr>
              <a:t>Раније направљени модули корисника </a:t>
            </a:r>
            <a:r>
              <a:rPr lang="sr-Cyrl-RS" sz="2000" dirty="0">
                <a:solidFill>
                  <a:schemeClr val="bg1"/>
                </a:solidFill>
              </a:rPr>
              <a:t>!!!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92512" y="3070679"/>
            <a:ext cx="6941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IN PIN – </a:t>
            </a:r>
            <a:r>
              <a:rPr lang="sr-Cyrl-RS" sz="2000" dirty="0">
                <a:solidFill>
                  <a:schemeClr val="bg1"/>
                </a:solidFill>
              </a:rPr>
              <a:t>улазни </a:t>
            </a:r>
            <a:r>
              <a:rPr lang="sr-Cyrl-RS" sz="2000" dirty="0" err="1">
                <a:solidFill>
                  <a:schemeClr val="bg1"/>
                </a:solidFill>
              </a:rPr>
              <a:t>пин</a:t>
            </a:r>
            <a:r>
              <a:rPr lang="sr-Cyrl-RS" sz="2000" dirty="0">
                <a:solidFill>
                  <a:schemeClr val="bg1"/>
                </a:solidFill>
              </a:rPr>
              <a:t> (</a:t>
            </a:r>
            <a:r>
              <a:rPr lang="sr-Cyrl-RS" sz="2000" dirty="0" err="1">
                <a:solidFill>
                  <a:schemeClr val="bg1"/>
                </a:solidFill>
              </a:rPr>
              <a:t>дугмићи</a:t>
            </a:r>
            <a:r>
              <a:rPr lang="sr-Cyrl-RS" sz="2000" dirty="0">
                <a:solidFill>
                  <a:schemeClr val="bg1"/>
                </a:solidFill>
              </a:rPr>
              <a:t>, прекидачи, </a:t>
            </a:r>
            <a:r>
              <a:rPr lang="en-US" sz="2000" dirty="0">
                <a:solidFill>
                  <a:schemeClr val="bg1"/>
                </a:solidFill>
              </a:rPr>
              <a:t>SD </a:t>
            </a:r>
            <a:r>
              <a:rPr lang="sr-Cyrl-RS" sz="2000" dirty="0">
                <a:solidFill>
                  <a:schemeClr val="bg1"/>
                </a:solidFill>
              </a:rPr>
              <a:t>картица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sr-Cyrl-RS" sz="2000" dirty="0">
                <a:solidFill>
                  <a:schemeClr val="bg1"/>
                </a:solidFill>
              </a:rPr>
              <a:t>…)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OUT PIN – </a:t>
            </a:r>
            <a:r>
              <a:rPr lang="sr-Cyrl-RS" sz="2000" dirty="0">
                <a:solidFill>
                  <a:schemeClr val="bg1"/>
                </a:solidFill>
              </a:rPr>
              <a:t>излазни </a:t>
            </a:r>
            <a:r>
              <a:rPr lang="sr-Cyrl-RS" sz="2000" dirty="0" err="1">
                <a:solidFill>
                  <a:schemeClr val="bg1"/>
                </a:solidFill>
              </a:rPr>
              <a:t>пин</a:t>
            </a:r>
            <a:r>
              <a:rPr lang="sr-Cyrl-RS" sz="2000" dirty="0">
                <a:solidFill>
                  <a:schemeClr val="bg1"/>
                </a:solidFill>
              </a:rPr>
              <a:t> (</a:t>
            </a:r>
            <a:r>
              <a:rPr lang="en-US" sz="2000" dirty="0">
                <a:solidFill>
                  <a:schemeClr val="bg1"/>
                </a:solidFill>
              </a:rPr>
              <a:t>LED, Display, 7 segment display, VGA, …)</a:t>
            </a:r>
            <a:endParaRPr lang="en-US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15070" y="1709461"/>
            <a:ext cx="2515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RS" dirty="0">
                <a:solidFill>
                  <a:schemeClr val="bg1"/>
                </a:solidFill>
              </a:rPr>
              <a:t>Класичан сигнал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BUS </a:t>
            </a:r>
            <a:r>
              <a:rPr lang="sr-Cyrl-RS" dirty="0">
                <a:solidFill>
                  <a:schemeClr val="bg1"/>
                </a:solidFill>
              </a:rPr>
              <a:t>сигнал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93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  <p:bldP spid="13" grpId="0" animBg="1"/>
      <p:bldP spid="13" grpId="1" animBg="1"/>
      <p:bldP spid="18" grpId="0" animBg="1"/>
      <p:bldP spid="18" grpId="1" animBg="1"/>
      <p:bldP spid="23" grpId="0" animBg="1"/>
      <p:bldP spid="26" grpId="0"/>
      <p:bldP spid="26" grpId="1"/>
      <p:bldP spid="29" grpId="0"/>
      <p:bldP spid="29" grpId="1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27251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Додавање логичког елемента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I </a:t>
            </a:r>
            <a:r>
              <a:rPr lang="sr-Cyrl-RS" sz="2800" dirty="0">
                <a:solidFill>
                  <a:schemeClr val="bg1"/>
                </a:solidFill>
              </a:rPr>
              <a:t>Начин</a:t>
            </a:r>
          </a:p>
          <a:p>
            <a:pPr lvl="2">
              <a:buClr>
                <a:schemeClr val="accent1">
                  <a:lumMod val="75000"/>
                </a:schemeClr>
              </a:buClr>
            </a:pPr>
            <a:r>
              <a:rPr lang="sr-Cyrl-RS" sz="2400" dirty="0">
                <a:solidFill>
                  <a:schemeClr val="bg1"/>
                </a:solidFill>
              </a:rPr>
              <a:t>Изабрати: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primitives&gt; logic</a:t>
            </a:r>
          </a:p>
          <a:p>
            <a:pPr marL="1828800" lvl="3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and – and2, and3, …</a:t>
            </a:r>
          </a:p>
          <a:p>
            <a:pPr marL="1828800" lvl="3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or – or2, or3, …</a:t>
            </a:r>
          </a:p>
          <a:p>
            <a:pPr marL="1828800" lvl="3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….</a:t>
            </a:r>
          </a:p>
          <a:p>
            <a:pPr marL="1828800" lvl="3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II</a:t>
            </a:r>
            <a:r>
              <a:rPr lang="sr-Cyrl-RS" sz="2800" dirty="0">
                <a:solidFill>
                  <a:schemeClr val="bg1"/>
                </a:solidFill>
              </a:rPr>
              <a:t> Начин</a:t>
            </a:r>
          </a:p>
          <a:p>
            <a:pPr lvl="1">
              <a:buClr>
                <a:schemeClr val="accent1">
                  <a:lumMod val="75000"/>
                </a:schemeClr>
              </a:buClr>
            </a:pPr>
            <a:r>
              <a:rPr lang="sr-Cyrl-RS" sz="2800" dirty="0">
                <a:solidFill>
                  <a:schemeClr val="bg1"/>
                </a:solidFill>
              </a:rPr>
              <a:t>	</a:t>
            </a:r>
            <a:r>
              <a:rPr lang="sr-Cyrl-RS" sz="2400" dirty="0">
                <a:solidFill>
                  <a:schemeClr val="bg1"/>
                </a:solidFill>
              </a:rPr>
              <a:t>Откуцати назив компоненте</a:t>
            </a:r>
          </a:p>
          <a:p>
            <a:pPr lvl="1">
              <a:buClr>
                <a:schemeClr val="accent1">
                  <a:lumMod val="75000"/>
                </a:schemeClr>
              </a:buClr>
            </a:pPr>
            <a:endParaRPr lang="en-US" sz="2400" dirty="0">
              <a:solidFill>
                <a:schemeClr val="bg1"/>
              </a:solidFill>
            </a:endParaRPr>
          </a:p>
          <a:p>
            <a:pPr lvl="1">
              <a:buClr>
                <a:schemeClr val="accent1">
                  <a:lumMod val="75000"/>
                </a:schemeClr>
              </a:buClr>
            </a:pPr>
            <a:r>
              <a:rPr lang="sr-Cyrl-RS" sz="2400" dirty="0" err="1">
                <a:solidFill>
                  <a:schemeClr val="bg1"/>
                </a:solidFill>
              </a:rPr>
              <a:t>Пинови</a:t>
            </a:r>
            <a:r>
              <a:rPr lang="sr-Cyrl-RS" sz="2400" dirty="0">
                <a:solidFill>
                  <a:schemeClr val="bg1"/>
                </a:solidFill>
              </a:rPr>
              <a:t>: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primitives&gt;</a:t>
            </a:r>
            <a:r>
              <a:rPr lang="sr-Cyrl-R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pin</a:t>
            </a:r>
            <a:endParaRPr lang="en-U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8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8" name="Round Same Side Corner Rectangle 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>
                  <a:solidFill>
                    <a:schemeClr val="bg1"/>
                  </a:solidFill>
                </a:rPr>
                <a:t>Пример – </a:t>
              </a:r>
              <a:r>
                <a:rPr lang="en-US" sz="2400" dirty="0">
                  <a:solidFill>
                    <a:schemeClr val="bg1"/>
                  </a:solidFill>
                </a:rPr>
                <a:t>LED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837" y="1899587"/>
            <a:ext cx="6353175" cy="3722309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 flipV="1">
            <a:off x="4600575" y="4371975"/>
            <a:ext cx="1057275" cy="514351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58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7357" y="-21594"/>
            <a:ext cx="2524868" cy="613385"/>
            <a:chOff x="127357" y="-6354"/>
            <a:chExt cx="2524868" cy="613385"/>
          </a:xfrm>
        </p:grpSpPr>
        <p:sp>
          <p:nvSpPr>
            <p:cNvPr id="12" name="Round Same Side Corner Rectangle 11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LED</a:t>
              </a:r>
            </a:p>
          </p:txBody>
        </p:sp>
      </p:grpSp>
      <p:sp>
        <p:nvSpPr>
          <p:cNvPr id="14" name="Rectangle 13"/>
          <p:cNvSpPr/>
          <p:nvPr/>
        </p:nvSpPr>
        <p:spPr>
          <a:xfrm>
            <a:off x="475610" y="1330360"/>
            <a:ext cx="6384082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Број компоненти: 10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Тип компоненте: излазна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Активна вредност: логичка јединица (3.3 </a:t>
            </a:r>
            <a:r>
              <a:rPr lang="en-US" sz="2800" dirty="0">
                <a:solidFill>
                  <a:schemeClr val="bg1"/>
                </a:solidFill>
              </a:rPr>
              <a:t>V)</a:t>
            </a: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Компонента светли у активном стању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4478" y="1330360"/>
            <a:ext cx="4922736" cy="481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0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27357" y="-21594"/>
            <a:ext cx="2524868" cy="613385"/>
            <a:chOff x="127357" y="-6354"/>
            <a:chExt cx="2524868" cy="613385"/>
          </a:xfrm>
        </p:grpSpPr>
        <p:sp>
          <p:nvSpPr>
            <p:cNvPr id="16" name="Round Same Side Corner Rectangle 15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b="1" dirty="0">
                  <a:solidFill>
                    <a:schemeClr val="bg1"/>
                  </a:solidFill>
                </a:rPr>
                <a:t>Прекидачи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475610" y="1330360"/>
            <a:ext cx="459783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Број компоненти: 10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Тип компоненте: улазна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У зависности од позиције генерише се логичка јединица (3.3 </a:t>
            </a:r>
            <a:r>
              <a:rPr lang="en-US" sz="2800" dirty="0">
                <a:solidFill>
                  <a:schemeClr val="bg1"/>
                </a:solidFill>
              </a:rPr>
              <a:t>V) </a:t>
            </a:r>
            <a:r>
              <a:rPr lang="sr-Cyrl-RS" sz="2800" dirty="0">
                <a:solidFill>
                  <a:schemeClr val="bg1"/>
                </a:solidFill>
              </a:rPr>
              <a:t>и логичка нула (0</a:t>
            </a:r>
            <a:r>
              <a:rPr lang="en-US" sz="2800" dirty="0">
                <a:solidFill>
                  <a:schemeClr val="bg1"/>
                </a:solidFill>
              </a:rPr>
              <a:t> V)</a:t>
            </a: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112" y="3173909"/>
            <a:ext cx="6695221" cy="308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5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7357" y="-21594"/>
            <a:ext cx="2524868" cy="613385"/>
            <a:chOff x="127357" y="-6354"/>
            <a:chExt cx="2524868" cy="613385"/>
          </a:xfrm>
        </p:grpSpPr>
        <p:sp>
          <p:nvSpPr>
            <p:cNvPr id="4" name="Round Same Side Corner Rectangle 3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b="1" dirty="0" err="1">
                  <a:solidFill>
                    <a:schemeClr val="bg1"/>
                  </a:solidFill>
                </a:rPr>
                <a:t>Дугмићи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75610" y="1330360"/>
            <a:ext cx="5904271" cy="482518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Број компоненти: 3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Тип компоненте: улазна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У притиснутим стању </a:t>
            </a:r>
            <a:r>
              <a:rPr lang="sr-Cyrl-RS" sz="2800" dirty="0" err="1">
                <a:solidFill>
                  <a:schemeClr val="bg1"/>
                </a:solidFill>
              </a:rPr>
              <a:t>дугмића</a:t>
            </a:r>
            <a:r>
              <a:rPr lang="sr-Cyrl-RS" sz="2800" dirty="0">
                <a:solidFill>
                  <a:schemeClr val="bg1"/>
                </a:solidFill>
              </a:rPr>
              <a:t> генерише се логичка нула (0</a:t>
            </a:r>
            <a:r>
              <a:rPr lang="en-US" sz="2800" dirty="0">
                <a:solidFill>
                  <a:schemeClr val="bg1"/>
                </a:solidFill>
              </a:rPr>
              <a:t> V)</a:t>
            </a:r>
            <a:r>
              <a:rPr lang="sr-Cyrl-RS" sz="2800" dirty="0">
                <a:solidFill>
                  <a:schemeClr val="bg1"/>
                </a:solidFill>
              </a:rPr>
              <a:t>, док се у отпуштеном стању генерише логичка јединица (3.3 </a:t>
            </a:r>
            <a:r>
              <a:rPr lang="en-US" sz="2800" dirty="0">
                <a:solidFill>
                  <a:schemeClr val="bg1"/>
                </a:solidFill>
              </a:rPr>
              <a:t>V)</a:t>
            </a: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У </a:t>
            </a:r>
            <a:r>
              <a:rPr lang="sr-Cyrl-RS" sz="2800" dirty="0" err="1">
                <a:solidFill>
                  <a:schemeClr val="bg1"/>
                </a:solidFill>
              </a:rPr>
              <a:t>дугмићима</a:t>
            </a:r>
            <a:r>
              <a:rPr lang="sr-Cyrl-RS" sz="2800" dirty="0">
                <a:solidFill>
                  <a:schemeClr val="bg1"/>
                </a:solidFill>
              </a:rPr>
              <a:t> се налази </a:t>
            </a:r>
            <a:r>
              <a:rPr lang="sr-Cyrl-RS" sz="2800" dirty="0" err="1">
                <a:solidFill>
                  <a:schemeClr val="bg1"/>
                </a:solidFill>
              </a:rPr>
              <a:t>Шмитово</a:t>
            </a:r>
            <a:r>
              <a:rPr lang="sr-Cyrl-RS" sz="2800" dirty="0">
                <a:solidFill>
                  <a:schemeClr val="bg1"/>
                </a:solidFill>
              </a:rPr>
              <a:t> коло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681" y="1306489"/>
            <a:ext cx="5202519" cy="484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06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27251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Извршити </a:t>
            </a:r>
            <a:r>
              <a:rPr lang="en-US" sz="2800" dirty="0">
                <a:solidFill>
                  <a:schemeClr val="bg1"/>
                </a:solidFill>
              </a:rPr>
              <a:t>compile: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Како шема зна који </a:t>
            </a:r>
            <a:r>
              <a:rPr lang="sr-Cyrl-RS" sz="2800" dirty="0" err="1">
                <a:solidFill>
                  <a:schemeClr val="bg1"/>
                </a:solidFill>
              </a:rPr>
              <a:t>пин</a:t>
            </a:r>
            <a:r>
              <a:rPr lang="sr-Cyrl-RS" sz="2800" dirty="0">
                <a:solidFill>
                  <a:schemeClr val="bg1"/>
                </a:solidFill>
              </a:rPr>
              <a:t> представља коју </a:t>
            </a:r>
            <a:r>
              <a:rPr lang="sr-Latn-RS" sz="2800" dirty="0">
                <a:solidFill>
                  <a:schemeClr val="bg1"/>
                </a:solidFill>
              </a:rPr>
              <a:t>(</a:t>
            </a:r>
            <a:r>
              <a:rPr lang="sr-Cyrl-RS" sz="2800" dirty="0">
                <a:solidFill>
                  <a:schemeClr val="bg1"/>
                </a:solidFill>
              </a:rPr>
              <a:t>физичку</a:t>
            </a:r>
            <a:r>
              <a:rPr lang="sr-Latn-RS" sz="2800" dirty="0">
                <a:solidFill>
                  <a:schemeClr val="bg1"/>
                </a:solidFill>
              </a:rPr>
              <a:t>) </a:t>
            </a:r>
            <a:r>
              <a:rPr lang="sr-Cyrl-RS" sz="2800" dirty="0">
                <a:solidFill>
                  <a:schemeClr val="bg1"/>
                </a:solidFill>
              </a:rPr>
              <a:t>компоненту на плочици</a:t>
            </a:r>
            <a:r>
              <a:rPr lang="en-US" sz="2800" dirty="0">
                <a:solidFill>
                  <a:schemeClr val="bg1"/>
                </a:solidFill>
              </a:rPr>
              <a:t>?</a:t>
            </a: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baseline="-250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</a:rPr>
              <a:t>PinPlanner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Документација</a:t>
            </a:r>
            <a:r>
              <a:rPr lang="sr-Latn-RS" sz="2800" dirty="0">
                <a:solidFill>
                  <a:schemeClr val="bg1"/>
                </a:solidFill>
              </a:rPr>
              <a:t>: </a:t>
            </a:r>
          </a:p>
          <a:p>
            <a:pPr lvl="1">
              <a:buClr>
                <a:schemeClr val="accent1">
                  <a:lumMod val="75000"/>
                </a:schemeClr>
              </a:buClr>
            </a:pPr>
            <a:r>
              <a:rPr lang="sr-Latn-RS" sz="2800" dirty="0">
                <a:solidFill>
                  <a:schemeClr val="bg1"/>
                </a:solidFill>
              </a:rPr>
              <a:t>	</a:t>
            </a:r>
            <a:r>
              <a:rPr lang="sr-Latn-RS" sz="2800" dirty="0">
                <a:solidFill>
                  <a:schemeClr val="accent1">
                    <a:lumMod val="75000"/>
                  </a:schemeClr>
                </a:solidFill>
              </a:rPr>
              <a:t>DE0_User_manual.pdf</a:t>
            </a:r>
          </a:p>
          <a:p>
            <a:pPr lvl="1">
              <a:buClr>
                <a:schemeClr val="accent1">
                  <a:lumMod val="75000"/>
                </a:schemeClr>
              </a:buClr>
            </a:pPr>
            <a:endParaRPr lang="sr-Latn-RS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Поновно извршити </a:t>
            </a:r>
            <a:r>
              <a:rPr lang="en-US" sz="2800" dirty="0">
                <a:solidFill>
                  <a:schemeClr val="bg1"/>
                </a:solidFill>
              </a:rPr>
              <a:t>compile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Спустити генерисане датотеке на чип</a:t>
            </a:r>
            <a:endParaRPr lang="sr-Latn-RS" sz="2800" dirty="0">
              <a:solidFill>
                <a:schemeClr val="bg1"/>
              </a:solidFill>
            </a:endParaRPr>
          </a:p>
          <a:p>
            <a:pPr lvl="1">
              <a:buClr>
                <a:schemeClr val="accent1">
                  <a:lumMod val="75000"/>
                </a:schemeClr>
              </a:buClr>
            </a:pPr>
            <a:endParaRPr lang="en-US" sz="2800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8" name="Round Same Side Corner Rectangle 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>
                  <a:solidFill>
                    <a:schemeClr val="bg1"/>
                  </a:solidFill>
                </a:rPr>
                <a:t>Пример – </a:t>
              </a:r>
              <a:r>
                <a:rPr lang="en-US" sz="2400" dirty="0">
                  <a:solidFill>
                    <a:schemeClr val="bg1"/>
                  </a:solidFill>
                </a:rPr>
                <a:t>LED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5787140" y="1890762"/>
            <a:ext cx="6404859" cy="13471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87140" y="3237876"/>
            <a:ext cx="6250586" cy="94073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87140" y="4156464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3524" y="3003551"/>
            <a:ext cx="5906501" cy="11750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3838" y="1443038"/>
            <a:ext cx="2667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2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27251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Реализовати комбинациону мрежу која </a:t>
            </a:r>
            <a:r>
              <a:rPr lang="sr-Cyrl-RS" sz="2800">
                <a:solidFill>
                  <a:schemeClr val="bg1"/>
                </a:solidFill>
              </a:rPr>
              <a:t>има два </a:t>
            </a:r>
            <a:r>
              <a:rPr lang="sr-Cyrl-RS" sz="2800" dirty="0">
                <a:solidFill>
                  <a:schemeClr val="bg1"/>
                </a:solidFill>
              </a:rPr>
              <a:t>улаза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2800" baseline="-25000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sr-Cyrl-RS" sz="2800" dirty="0">
                <a:solidFill>
                  <a:schemeClr val="bg1"/>
                </a:solidFill>
              </a:rPr>
              <a:t>и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2800" baseline="-25000" dirty="0">
                <a:solidFill>
                  <a:schemeClr val="accent1">
                    <a:lumMod val="75000"/>
                  </a:schemeClr>
                </a:solidFill>
              </a:rPr>
              <a:t>0 </a:t>
            </a:r>
            <a:r>
              <a:rPr lang="sr-Cyrl-RS" sz="2800" dirty="0">
                <a:solidFill>
                  <a:schemeClr val="bg1"/>
                </a:solidFill>
              </a:rPr>
              <a:t> и један излаз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y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  <a:r>
              <a:rPr lang="sr-Cyrl-RS" sz="2800" dirty="0">
                <a:solidFill>
                  <a:schemeClr val="bg1"/>
                </a:solidFill>
              </a:rPr>
              <a:t> Ова мрежа представља: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800" baseline="-250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sz="2800" dirty="0">
                <a:solidFill>
                  <a:schemeClr val="bg1"/>
                </a:solidFill>
              </a:rPr>
              <a:t>	a) </a:t>
            </a:r>
            <a:r>
              <a:rPr lang="sr-Cyrl-RS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AND </a:t>
            </a:r>
            <a:r>
              <a:rPr lang="sr-Cyrl-RS" sz="2800" dirty="0">
                <a:solidFill>
                  <a:schemeClr val="bg1"/>
                </a:solidFill>
              </a:rPr>
              <a:t>коло</a:t>
            </a:r>
            <a:r>
              <a:rPr lang="en-US" sz="2800" dirty="0">
                <a:solidFill>
                  <a:schemeClr val="bg1"/>
                </a:solidFill>
              </a:rPr>
              <a:t>; 	</a:t>
            </a:r>
            <a:r>
              <a:rPr lang="sr-Cyrl-RS" sz="2800" dirty="0">
                <a:solidFill>
                  <a:schemeClr val="bg1"/>
                </a:solidFill>
              </a:rPr>
              <a:t>користити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NOR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sr-Cyrl-RS" sz="2800" dirty="0">
                <a:solidFill>
                  <a:schemeClr val="bg1"/>
                </a:solidFill>
              </a:rPr>
              <a:t>елементе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sz="2800" dirty="0">
                <a:solidFill>
                  <a:schemeClr val="bg1"/>
                </a:solidFill>
              </a:rPr>
              <a:t>	</a:t>
            </a:r>
            <a:r>
              <a:rPr lang="sr-Cyrl-RS" sz="2800" dirty="0">
                <a:solidFill>
                  <a:schemeClr val="bg1"/>
                </a:solidFill>
              </a:rPr>
              <a:t>б</a:t>
            </a:r>
            <a:r>
              <a:rPr lang="en-US" sz="2800" dirty="0">
                <a:solidFill>
                  <a:schemeClr val="bg1"/>
                </a:solidFill>
              </a:rPr>
              <a:t>) </a:t>
            </a:r>
            <a:r>
              <a:rPr lang="sr-Cyrl-RS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OR </a:t>
            </a:r>
            <a:r>
              <a:rPr lang="sr-Cyrl-RS" sz="2800" dirty="0">
                <a:solidFill>
                  <a:schemeClr val="bg1"/>
                </a:solidFill>
              </a:rPr>
              <a:t>коло</a:t>
            </a:r>
            <a:r>
              <a:rPr lang="en-US" sz="2800" dirty="0">
                <a:solidFill>
                  <a:schemeClr val="bg1"/>
                </a:solidFill>
              </a:rPr>
              <a:t>; 	</a:t>
            </a:r>
            <a:r>
              <a:rPr lang="sr-Cyrl-RS" sz="2800" dirty="0">
                <a:solidFill>
                  <a:schemeClr val="bg1"/>
                </a:solidFill>
              </a:rPr>
              <a:t>користити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NOR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sr-Cyrl-RS" sz="2800" dirty="0">
                <a:solidFill>
                  <a:schemeClr val="bg1"/>
                </a:solidFill>
              </a:rPr>
              <a:t>елементе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Потребно је повезати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2800" baseline="-25000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sr-Cyrl-RS" sz="2800" dirty="0">
                <a:solidFill>
                  <a:schemeClr val="bg1"/>
                </a:solidFill>
              </a:rPr>
              <a:t>и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2800" baseline="-25000" dirty="0">
                <a:solidFill>
                  <a:schemeClr val="accent1">
                    <a:lumMod val="75000"/>
                  </a:schemeClr>
                </a:solidFill>
              </a:rPr>
              <a:t>0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Cyrl-RS" sz="2800" dirty="0">
                <a:solidFill>
                  <a:schemeClr val="bg1"/>
                </a:solidFill>
              </a:rPr>
              <a:t>на прекидаче </a:t>
            </a:r>
            <a:r>
              <a:rPr lang="en-US" sz="2800" dirty="0">
                <a:solidFill>
                  <a:schemeClr val="bg1"/>
                </a:solidFill>
              </a:rPr>
              <a:t>SW1 </a:t>
            </a:r>
            <a:r>
              <a:rPr lang="sr-Cyrl-RS" sz="2800" dirty="0">
                <a:solidFill>
                  <a:schemeClr val="bg1"/>
                </a:solidFill>
              </a:rPr>
              <a:t>и </a:t>
            </a:r>
            <a:r>
              <a:rPr lang="en-US" sz="2800" dirty="0">
                <a:solidFill>
                  <a:schemeClr val="bg1"/>
                </a:solidFill>
              </a:rPr>
              <a:t>SW0</a:t>
            </a:r>
            <a:r>
              <a:rPr lang="sr-Cyrl-RS" sz="2800" dirty="0">
                <a:solidFill>
                  <a:schemeClr val="bg1"/>
                </a:solidFill>
              </a:rPr>
              <a:t>, излаз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y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sr-Cyrl-RS" sz="2800" dirty="0">
                <a:solidFill>
                  <a:schemeClr val="bg1"/>
                </a:solidFill>
              </a:rPr>
              <a:t>повезати на </a:t>
            </a:r>
            <a:r>
              <a:rPr lang="en-US" sz="2800" dirty="0">
                <a:solidFill>
                  <a:schemeClr val="bg1"/>
                </a:solidFill>
              </a:rPr>
              <a:t>LED0.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800" baseline="-25000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8" name="Round Same Side Corner Rectangle 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>
                  <a:solidFill>
                    <a:schemeClr val="bg1"/>
                  </a:solidFill>
                </a:rPr>
                <a:t>Задатак 1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5787140" y="1890762"/>
            <a:ext cx="6404859" cy="13471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87140" y="3237876"/>
            <a:ext cx="6250586" cy="94073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87140" y="4156464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185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7356" y="-21594"/>
            <a:ext cx="3839959" cy="613385"/>
            <a:chOff x="127357" y="-6354"/>
            <a:chExt cx="2524868" cy="613385"/>
          </a:xfrm>
        </p:grpSpPr>
        <p:sp>
          <p:nvSpPr>
            <p:cNvPr id="4" name="Round Same Side Corner Rectangle 3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b="1" dirty="0" err="1">
                  <a:solidFill>
                    <a:schemeClr val="bg1"/>
                  </a:solidFill>
                </a:rPr>
                <a:t>Седмосегментни</a:t>
              </a:r>
              <a:r>
                <a:rPr lang="sr-Cyrl-RS" sz="2400" b="1" dirty="0">
                  <a:solidFill>
                    <a:schemeClr val="bg1"/>
                  </a:solidFill>
                </a:rPr>
                <a:t> дисплеј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475610" y="1330360"/>
            <a:ext cx="11516066" cy="482518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Број компоненти: 4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Тип компоненте: излазна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Активна вредност: логичка нула (</a:t>
            </a:r>
            <a:r>
              <a:rPr lang="en-US" sz="2800" dirty="0">
                <a:solidFill>
                  <a:schemeClr val="bg1"/>
                </a:solidFill>
              </a:rPr>
              <a:t>0</a:t>
            </a:r>
            <a:r>
              <a:rPr lang="sr-Cyrl-RS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V)</a:t>
            </a: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Сегмент светли при активној вредности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385" y="3592333"/>
            <a:ext cx="6670291" cy="256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86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5610" y="1330360"/>
            <a:ext cx="7193551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Како би шема била прегледнија (да се сигнали не преклапају), могуће је именовати (излазне) сигнале, а затим их користи на другим деловима шеме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Потребно је да исто именују оба сигнала како би се сматрали као један (исти) сигнал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Додељивање сигналу име:</a:t>
            </a:r>
          </a:p>
          <a:p>
            <a:pPr lvl="1">
              <a:buClr>
                <a:schemeClr val="accent1">
                  <a:lumMod val="75000"/>
                </a:schemeClr>
              </a:buClr>
            </a:pPr>
            <a:r>
              <a:rPr lang="en-US" sz="2400" dirty="0">
                <a:solidFill>
                  <a:schemeClr val="bg1"/>
                </a:solidFill>
              </a:rPr>
              <a:t>	</a:t>
            </a:r>
            <a:r>
              <a:rPr lang="sr-Cyrl-RS" sz="2400" dirty="0">
                <a:solidFill>
                  <a:schemeClr val="bg1"/>
                </a:solidFill>
              </a:rPr>
              <a:t>Десни клик на сигнал</a:t>
            </a:r>
            <a:r>
              <a:rPr lang="en-US" sz="2400" dirty="0">
                <a:solidFill>
                  <a:schemeClr val="bg1"/>
                </a:solidFill>
              </a:rPr>
              <a:t> &gt; Properties &gt; Name</a:t>
            </a: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5" name="Round Same Side Corner Rectangle 4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b="1" dirty="0">
                  <a:solidFill>
                    <a:schemeClr val="bg1"/>
                  </a:solidFill>
                </a:rPr>
                <a:t>Именовање сигнала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0626" y="2849563"/>
            <a:ext cx="3625099" cy="316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2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5610" y="1330360"/>
            <a:ext cx="7193551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Уколико се неки делови понављају на шеми, поготово ако представља неку логичну целину, није лоша пракса да се од таквих делова направи модул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Потребно је развити шему са дефинисаним улазним </a:t>
            </a:r>
            <a:r>
              <a:rPr lang="sr-Cyrl-RS" sz="2400" dirty="0" err="1">
                <a:solidFill>
                  <a:schemeClr val="bg1"/>
                </a:solidFill>
              </a:rPr>
              <a:t>пиновима</a:t>
            </a:r>
            <a:r>
              <a:rPr lang="sr-Cyrl-RS" sz="2400" dirty="0">
                <a:solidFill>
                  <a:schemeClr val="bg1"/>
                </a:solidFill>
              </a:rPr>
              <a:t> и излазним </a:t>
            </a:r>
            <a:r>
              <a:rPr lang="sr-Cyrl-RS" sz="2400" dirty="0" err="1">
                <a:solidFill>
                  <a:schemeClr val="bg1"/>
                </a:solidFill>
              </a:rPr>
              <a:t>пиновима</a:t>
            </a: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11" name="Round Same Side Corner Rectangle 10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b="1" dirty="0">
                  <a:solidFill>
                    <a:schemeClr val="bg1"/>
                  </a:solidFill>
                </a:rPr>
                <a:t>Прављење модула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5871" y="4077510"/>
            <a:ext cx="8406580" cy="218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89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0" y="950026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5610" y="1330360"/>
            <a:ext cx="11486868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Потребно је шему прогласити као модул: </a:t>
            </a:r>
          </a:p>
          <a:p>
            <a:pPr lvl="1">
              <a:buClr>
                <a:schemeClr val="accent1">
                  <a:lumMod val="75000"/>
                </a:schemeClr>
              </a:buClr>
            </a:pPr>
            <a:r>
              <a:rPr lang="sr-Cyrl-RS" sz="2400" dirty="0">
                <a:solidFill>
                  <a:schemeClr val="bg1"/>
                </a:solidFill>
              </a:rPr>
              <a:t>	</a:t>
            </a:r>
            <a:r>
              <a:rPr lang="en-US" sz="2400" dirty="0">
                <a:solidFill>
                  <a:schemeClr val="bg1"/>
                </a:solidFill>
              </a:rPr>
              <a:t>File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&gt;</a:t>
            </a:r>
            <a:r>
              <a:rPr lang="en-US" sz="2400" dirty="0">
                <a:solidFill>
                  <a:schemeClr val="bg1"/>
                </a:solidFill>
              </a:rPr>
              <a:t> Create / Update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&gt;</a:t>
            </a:r>
            <a:r>
              <a:rPr lang="en-US" sz="2400" dirty="0">
                <a:solidFill>
                  <a:schemeClr val="bg1"/>
                </a:solidFill>
              </a:rPr>
              <a:t> Create Symbol File For Current File</a:t>
            </a:r>
            <a:endParaRPr lang="sr-Cyrl-RS" sz="2400" dirty="0">
              <a:solidFill>
                <a:schemeClr val="bg1"/>
              </a:solidFill>
            </a:endParaRPr>
          </a:p>
          <a:p>
            <a:pPr lvl="1">
              <a:buClr>
                <a:schemeClr val="accent1">
                  <a:lumMod val="75000"/>
                </a:schemeClr>
              </a:buClr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Препоручено снимити модул у директоријум пројекта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Поступак додавања модула на </a:t>
            </a:r>
          </a:p>
          <a:p>
            <a:pPr indent="457200">
              <a:buClr>
                <a:schemeClr val="accent1">
                  <a:lumMod val="75000"/>
                </a:schemeClr>
              </a:buClr>
            </a:pPr>
            <a:r>
              <a:rPr lang="sr-Cyrl-RS" sz="2400" dirty="0">
                <a:solidFill>
                  <a:schemeClr val="bg1"/>
                </a:solidFill>
              </a:rPr>
              <a:t>другу шему је исти као и за остале </a:t>
            </a:r>
          </a:p>
          <a:p>
            <a:pPr indent="457200">
              <a:buClr>
                <a:schemeClr val="accent1">
                  <a:lumMod val="75000"/>
                </a:schemeClr>
              </a:buClr>
            </a:pPr>
            <a:r>
              <a:rPr lang="sr-Cyrl-RS" sz="2400" dirty="0">
                <a:solidFill>
                  <a:schemeClr val="bg1"/>
                </a:solidFill>
              </a:rPr>
              <a:t>компоненте (једина разлика је што</a:t>
            </a:r>
          </a:p>
          <a:p>
            <a:pPr indent="457200">
              <a:buClr>
                <a:schemeClr val="accent1">
                  <a:lumMod val="75000"/>
                </a:schemeClr>
              </a:buClr>
            </a:pPr>
            <a:r>
              <a:rPr lang="sr-Cyrl-RS" sz="2400" dirty="0">
                <a:solidFill>
                  <a:schemeClr val="bg1"/>
                </a:solidFill>
              </a:rPr>
              <a:t>се компонента налази у</a:t>
            </a:r>
          </a:p>
          <a:p>
            <a:pPr indent="457200">
              <a:buClr>
                <a:schemeClr val="accent1">
                  <a:lumMod val="75000"/>
                </a:schemeClr>
              </a:buClr>
            </a:pPr>
            <a:r>
              <a:rPr lang="sr-Cyrl-RS" sz="2400" dirty="0">
                <a:solidFill>
                  <a:schemeClr val="bg1"/>
                </a:solidFill>
              </a:rPr>
              <a:t>директоријуму </a:t>
            </a:r>
            <a:r>
              <a:rPr lang="en-US" sz="2400" dirty="0">
                <a:solidFill>
                  <a:schemeClr val="bg1"/>
                </a:solidFill>
              </a:rPr>
              <a:t>Project)</a:t>
            </a:r>
            <a:endParaRPr lang="sr-Cyrl-RS" sz="24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sz="2400" dirty="0">
                <a:solidFill>
                  <a:schemeClr val="bg1"/>
                </a:solidFill>
              </a:rPr>
              <a:t>	</a:t>
            </a:r>
            <a:endParaRPr lang="sr-Cyrl-RS" sz="2400" dirty="0">
              <a:solidFill>
                <a:schemeClr val="bg1"/>
              </a:solidFill>
            </a:endParaRPr>
          </a:p>
          <a:p>
            <a:pPr indent="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Ако није видљива компонента,</a:t>
            </a:r>
          </a:p>
          <a:p>
            <a:pPr indent="457200">
              <a:buClr>
                <a:schemeClr val="accent1">
                  <a:lumMod val="75000"/>
                </a:schemeClr>
              </a:buClr>
            </a:pPr>
            <a:r>
              <a:rPr lang="sr-Cyrl-RS" sz="2400" dirty="0">
                <a:solidFill>
                  <a:schemeClr val="bg1"/>
                </a:solidFill>
              </a:rPr>
              <a:t>искористи дугме (…) како би се нашла</a:t>
            </a:r>
          </a:p>
          <a:p>
            <a:pPr indent="457200">
              <a:buClr>
                <a:schemeClr val="accent1">
                  <a:lumMod val="75000"/>
                </a:schemeClr>
              </a:buClr>
            </a:pPr>
            <a:r>
              <a:rPr lang="sr-Cyrl-RS" sz="2400" dirty="0">
                <a:solidFill>
                  <a:schemeClr val="bg1"/>
                </a:solidFill>
              </a:rPr>
              <a:t>путања до модула</a:t>
            </a: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400" dirty="0">
              <a:solidFill>
                <a:schemeClr val="bg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5" name="Round Same Side Corner Rectangle 4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b="1" dirty="0">
                  <a:solidFill>
                    <a:schemeClr val="bg1"/>
                  </a:solidFill>
                </a:rPr>
                <a:t>Прављење модула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3243" y="3111910"/>
            <a:ext cx="5949236" cy="311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35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27251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Направити </a:t>
            </a:r>
            <a:r>
              <a:rPr lang="sr-Cyrl-RS" sz="2800" dirty="0" err="1">
                <a:solidFill>
                  <a:schemeClr val="bg1"/>
                </a:solidFill>
              </a:rPr>
              <a:t>четвороканални</a:t>
            </a:r>
            <a:r>
              <a:rPr lang="sr-Cyrl-RS" sz="2800" dirty="0">
                <a:solidFill>
                  <a:schemeClr val="bg1"/>
                </a:solidFill>
              </a:rPr>
              <a:t>, једнобитни </a:t>
            </a:r>
            <a:r>
              <a:rPr lang="sr-Cyrl-RS" sz="2800" dirty="0" err="1">
                <a:solidFill>
                  <a:schemeClr val="bg1"/>
                </a:solidFill>
              </a:rPr>
              <a:t>мултиплексер</a:t>
            </a:r>
            <a:r>
              <a:rPr lang="sr-Cyrl-RS" sz="2800" dirty="0">
                <a:solidFill>
                  <a:schemeClr val="bg1"/>
                </a:solidFill>
              </a:rPr>
              <a:t> - </a:t>
            </a:r>
            <a:r>
              <a:rPr lang="en-US" sz="2800" dirty="0">
                <a:solidFill>
                  <a:schemeClr val="bg1"/>
                </a:solidFill>
              </a:rPr>
              <a:t>MX (4/1)</a:t>
            </a:r>
            <a:r>
              <a:rPr lang="sr-Cyrl-RS" sz="2800" dirty="0">
                <a:solidFill>
                  <a:schemeClr val="bg1"/>
                </a:solidFill>
              </a:rPr>
              <a:t> као модул, а затим је потребно направити шему помоћу које ће се извршити тестирање направљеног модула.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Користити прекидаче </a:t>
            </a:r>
            <a:r>
              <a:rPr lang="en-US" sz="2800" dirty="0">
                <a:solidFill>
                  <a:schemeClr val="bg1"/>
                </a:solidFill>
              </a:rPr>
              <a:t>SW3-SW0</a:t>
            </a:r>
            <a:r>
              <a:rPr lang="sr-Cyrl-RS" sz="2800" dirty="0">
                <a:solidFill>
                  <a:schemeClr val="bg1"/>
                </a:solidFill>
              </a:rPr>
              <a:t> за информационе битове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Користити </a:t>
            </a:r>
            <a:r>
              <a:rPr lang="sr-Cyrl-RS" sz="2800" dirty="0" err="1">
                <a:solidFill>
                  <a:schemeClr val="bg1"/>
                </a:solidFill>
              </a:rPr>
              <a:t>дугмиће</a:t>
            </a:r>
            <a:r>
              <a:rPr lang="sr-Cyrl-RS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BTN0 </a:t>
            </a:r>
            <a:r>
              <a:rPr lang="sr-Cyrl-RS" sz="2800" dirty="0">
                <a:solidFill>
                  <a:schemeClr val="bg1"/>
                </a:solidFill>
              </a:rPr>
              <a:t>и </a:t>
            </a:r>
            <a:r>
              <a:rPr lang="en-US" sz="2800" dirty="0">
                <a:solidFill>
                  <a:schemeClr val="bg1"/>
                </a:solidFill>
              </a:rPr>
              <a:t>BTN1 </a:t>
            </a:r>
            <a:r>
              <a:rPr lang="sr-Cyrl-RS" sz="2800" dirty="0">
                <a:solidFill>
                  <a:schemeClr val="bg1"/>
                </a:solidFill>
              </a:rPr>
              <a:t>за контролне битове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Користити </a:t>
            </a:r>
            <a:r>
              <a:rPr lang="en-US" sz="2800" dirty="0">
                <a:solidFill>
                  <a:schemeClr val="bg1"/>
                </a:solidFill>
              </a:rPr>
              <a:t>LED0 </a:t>
            </a:r>
            <a:r>
              <a:rPr lang="sr-Cyrl-RS" sz="2800" dirty="0">
                <a:solidFill>
                  <a:schemeClr val="bg1"/>
                </a:solidFill>
              </a:rPr>
              <a:t>као резултат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800" baseline="-25000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8" name="Round Same Side Corner Rectangle 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>
                  <a:solidFill>
                    <a:schemeClr val="bg1"/>
                  </a:solidFill>
                </a:rPr>
                <a:t>Задатак </a:t>
              </a:r>
              <a:r>
                <a:rPr lang="en-US" sz="24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5787140" y="1890762"/>
            <a:ext cx="6404859" cy="13471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87140" y="3237876"/>
            <a:ext cx="6250586" cy="94073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87140" y="4156464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927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27251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Реализовати комбинациону мрежу као модул која реализује:</a:t>
            </a: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sz="2800" dirty="0">
                <a:solidFill>
                  <a:schemeClr val="bg1"/>
                </a:solidFill>
              </a:rPr>
              <a:t>	a) </a:t>
            </a:r>
            <a:r>
              <a:rPr lang="sr-Cyrl-RS" sz="2800" dirty="0">
                <a:solidFill>
                  <a:schemeClr val="bg1"/>
                </a:solidFill>
              </a:rPr>
              <a:t> једнобитни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DX(</a:t>
            </a:r>
            <a:r>
              <a:rPr lang="sr-Cyrl-RS" sz="2800" dirty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/16)</a:t>
            </a:r>
            <a:r>
              <a:rPr lang="sr-Cyrl-RS" sz="2800" dirty="0">
                <a:solidFill>
                  <a:schemeClr val="bg1"/>
                </a:solidFill>
              </a:rPr>
              <a:t> без Е</a:t>
            </a:r>
            <a:r>
              <a:rPr lang="en-US" sz="2800" dirty="0">
                <a:solidFill>
                  <a:schemeClr val="bg1"/>
                </a:solidFill>
              </a:rPr>
              <a:t>n </a:t>
            </a:r>
            <a:r>
              <a:rPr lang="sr-Cyrl-RS" sz="2800" dirty="0">
                <a:solidFill>
                  <a:schemeClr val="bg1"/>
                </a:solidFill>
              </a:rPr>
              <a:t>улаза</a:t>
            </a:r>
            <a:r>
              <a:rPr lang="en-US" sz="2800" dirty="0">
                <a:solidFill>
                  <a:schemeClr val="bg1"/>
                </a:solidFill>
              </a:rPr>
              <a:t>; </a:t>
            </a:r>
            <a:r>
              <a:rPr lang="sr-Cyrl-RS" sz="2800" dirty="0">
                <a:solidFill>
                  <a:schemeClr val="bg1"/>
                </a:solidFill>
              </a:rPr>
              <a:t>улази </a:t>
            </a:r>
            <a:r>
              <a:rPr lang="en-US" sz="2800" dirty="0">
                <a:solidFill>
                  <a:schemeClr val="bg1"/>
                </a:solidFill>
              </a:rPr>
              <a:t>SW0-SW3, SW9</a:t>
            </a:r>
            <a:endParaRPr lang="sr-Cyrl-RS" sz="28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8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r>
              <a:rPr lang="en-US" sz="2800" dirty="0">
                <a:solidFill>
                  <a:schemeClr val="bg1"/>
                </a:solidFill>
              </a:rPr>
              <a:t>	</a:t>
            </a:r>
            <a:r>
              <a:rPr lang="sr-Cyrl-RS" sz="2800" dirty="0">
                <a:solidFill>
                  <a:schemeClr val="bg1"/>
                </a:solidFill>
              </a:rPr>
              <a:t>б</a:t>
            </a:r>
            <a:r>
              <a:rPr lang="en-US" sz="2800" dirty="0">
                <a:solidFill>
                  <a:schemeClr val="bg1"/>
                </a:solidFill>
              </a:rPr>
              <a:t>) </a:t>
            </a:r>
            <a:r>
              <a:rPr lang="sr-Cyrl-RS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DC(4/16)</a:t>
            </a:r>
            <a:r>
              <a:rPr lang="sr-Cyrl-RS" sz="2800" dirty="0">
                <a:solidFill>
                  <a:schemeClr val="bg1"/>
                </a:solidFill>
              </a:rPr>
              <a:t> са Е</a:t>
            </a:r>
            <a:r>
              <a:rPr lang="en-US" sz="2800" dirty="0">
                <a:solidFill>
                  <a:schemeClr val="bg1"/>
                </a:solidFill>
              </a:rPr>
              <a:t>n </a:t>
            </a:r>
            <a:r>
              <a:rPr lang="sr-Cyrl-RS" sz="2800" dirty="0">
                <a:solidFill>
                  <a:schemeClr val="bg1"/>
                </a:solidFill>
              </a:rPr>
              <a:t>улазом</a:t>
            </a:r>
            <a:r>
              <a:rPr lang="en-US" sz="2800" dirty="0">
                <a:solidFill>
                  <a:schemeClr val="bg1"/>
                </a:solidFill>
              </a:rPr>
              <a:t>; </a:t>
            </a:r>
            <a:r>
              <a:rPr lang="sr-Cyrl-RS" sz="2800" dirty="0">
                <a:solidFill>
                  <a:schemeClr val="bg1"/>
                </a:solidFill>
              </a:rPr>
              <a:t>улази </a:t>
            </a:r>
            <a:r>
              <a:rPr lang="en-US" sz="2800" dirty="0">
                <a:solidFill>
                  <a:schemeClr val="bg1"/>
                </a:solidFill>
              </a:rPr>
              <a:t>SW0-SW3, SW9</a:t>
            </a:r>
            <a:endParaRPr lang="sr-Cyrl-RS" sz="28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8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Надоградити претходно решење тако да се резултат приказује на </a:t>
            </a:r>
            <a:r>
              <a:rPr lang="sr-Cyrl-RS" sz="2800" dirty="0" err="1">
                <a:solidFill>
                  <a:schemeClr val="bg1"/>
                </a:solidFill>
              </a:rPr>
              <a:t>седмосегментном</a:t>
            </a:r>
            <a:r>
              <a:rPr lang="sr-Cyrl-RS" sz="2800" dirty="0">
                <a:solidFill>
                  <a:schemeClr val="bg1"/>
                </a:solidFill>
              </a:rPr>
              <a:t> дисплеју </a:t>
            </a:r>
            <a:r>
              <a:rPr lang="en-US" sz="2800" dirty="0">
                <a:solidFill>
                  <a:schemeClr val="bg1"/>
                </a:solidFill>
              </a:rPr>
              <a:t>HEX0.</a:t>
            </a:r>
            <a:endParaRPr lang="sr-Cyrl-RS" sz="28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800" baseline="-25000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Cyrl-RS" sz="28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8" name="Round Same Side Corner Rectangle 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>
                  <a:solidFill>
                    <a:schemeClr val="bg1"/>
                  </a:solidFill>
                </a:rPr>
                <a:t>Задатак 3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5787140" y="1890762"/>
            <a:ext cx="6404859" cy="13471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87140" y="3237876"/>
            <a:ext cx="6250586" cy="94073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87140" y="4156464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85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27251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Реализовати седмобитни регистар са могућностима: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en-US" sz="2800" baseline="-25000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синхроног ресетовања (постављања вредности на 0)</a:t>
            </a: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400" dirty="0">
                <a:solidFill>
                  <a:schemeClr val="bg1"/>
                </a:solidFill>
              </a:rPr>
              <a:t>инкрементирања</a:t>
            </a: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400" dirty="0">
              <a:solidFill>
                <a:schemeClr val="bg1"/>
              </a:solidFill>
            </a:endParaRPr>
          </a:p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При реализацији користити </a:t>
            </a:r>
            <a:r>
              <a:rPr lang="en-US" sz="2800" dirty="0">
                <a:solidFill>
                  <a:schemeClr val="bg1"/>
                </a:solidFill>
              </a:rPr>
              <a:t>T flip-flop</a:t>
            </a:r>
            <a:endParaRPr lang="sr-Cyrl-RS" sz="2800" dirty="0">
              <a:solidFill>
                <a:schemeClr val="bg1"/>
              </a:solidFill>
            </a:endParaRPr>
          </a:p>
          <a:p>
            <a:pPr>
              <a:buClr>
                <a:schemeClr val="accent1">
                  <a:lumMod val="75000"/>
                </a:schemeClr>
              </a:buClr>
            </a:pPr>
            <a:endParaRPr lang="sr-Cyrl-RS" sz="28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8" name="Round Same Side Corner Rectangle 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>
                  <a:solidFill>
                    <a:schemeClr val="bg1"/>
                  </a:solidFill>
                </a:rPr>
                <a:t>Задатак 4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5787140" y="1890762"/>
            <a:ext cx="6404859" cy="13471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87140" y="3237876"/>
            <a:ext cx="6250586" cy="94073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87140" y="4156464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66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 bwMode="auto">
          <a:xfrm>
            <a:off x="0" y="927251"/>
            <a:ext cx="12192000" cy="5561985"/>
          </a:xfrm>
          <a:prstGeom prst="rect">
            <a:avLst/>
          </a:prstGeom>
          <a:solidFill>
            <a:schemeClr val="tx1">
              <a:alpha val="75000"/>
            </a:schemeClr>
          </a:solidFill>
          <a:ln w="6350">
            <a:noFill/>
            <a:round/>
            <a:headEnd/>
            <a:tailEnd/>
          </a:ln>
        </p:spPr>
        <p:txBody>
          <a:bodyPr vert="horz" wrap="none" lIns="121920" tIns="60960" rIns="121920" bIns="6096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75610" y="1330360"/>
            <a:ext cx="11154415" cy="4685429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sr-Cyrl-RS" sz="2800" dirty="0">
                <a:solidFill>
                  <a:schemeClr val="bg1"/>
                </a:solidFill>
              </a:rPr>
              <a:t>Реализовати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sr-Cyrl-RS" sz="2800" dirty="0">
                <a:solidFill>
                  <a:schemeClr val="bg1"/>
                </a:solidFill>
              </a:rPr>
              <a:t>секвенцијалну мрежу која приказује колико се пута (до тог тренутка) </a:t>
            </a:r>
            <a:r>
              <a:rPr lang="sr-Cyrl-RS" sz="2800" dirty="0" err="1">
                <a:solidFill>
                  <a:schemeClr val="bg1"/>
                </a:solidFill>
              </a:rPr>
              <a:t>притисло</a:t>
            </a:r>
            <a:r>
              <a:rPr lang="sr-Cyrl-RS" sz="2800" dirty="0">
                <a:solidFill>
                  <a:schemeClr val="bg1"/>
                </a:solidFill>
              </a:rPr>
              <a:t> дугме </a:t>
            </a:r>
            <a:r>
              <a:rPr lang="en-US" sz="2800" dirty="0">
                <a:solidFill>
                  <a:schemeClr val="bg1"/>
                </a:solidFill>
              </a:rPr>
              <a:t>BTN0. </a:t>
            </a:r>
            <a:r>
              <a:rPr lang="sr-Cyrl-RS" sz="2800" dirty="0">
                <a:solidFill>
                  <a:schemeClr val="bg1"/>
                </a:solidFill>
              </a:rPr>
              <a:t>Сматрати да је довољно бројати до 99 притисака. Резултат се исписује:</a:t>
            </a:r>
          </a:p>
          <a:p>
            <a:pPr marL="971550" lvl="1" indent="-514350">
              <a:buClr>
                <a:schemeClr val="accent1">
                  <a:lumMod val="75000"/>
                </a:schemeClr>
              </a:buClr>
              <a:buFont typeface="+mj-lt"/>
              <a:buAutoNum type="alphaUcPeriod"/>
            </a:pPr>
            <a:endParaRPr lang="en-US" sz="2800" baseline="-25000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+mj-lt"/>
              <a:buAutoNum type="alphaLcParenR"/>
            </a:pPr>
            <a:r>
              <a:rPr lang="sr-Cyrl-RS" sz="2400" dirty="0">
                <a:solidFill>
                  <a:schemeClr val="bg1"/>
                </a:solidFill>
              </a:rPr>
              <a:t>на</a:t>
            </a:r>
            <a:r>
              <a:rPr lang="en-US" sz="2400" dirty="0">
                <a:solidFill>
                  <a:schemeClr val="bg1"/>
                </a:solidFill>
              </a:rPr>
              <a:t> LED </a:t>
            </a:r>
            <a:r>
              <a:rPr lang="sr-Cyrl-RS" sz="2400" dirty="0" err="1">
                <a:solidFill>
                  <a:schemeClr val="bg1"/>
                </a:solidFill>
              </a:rPr>
              <a:t>диодама</a:t>
            </a:r>
            <a:endParaRPr lang="sr-Cyrl-RS" sz="24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+mj-lt"/>
              <a:buAutoNum type="alphaLcParenR"/>
            </a:pPr>
            <a:r>
              <a:rPr lang="sr-Cyrl-RS" sz="2400" dirty="0">
                <a:solidFill>
                  <a:schemeClr val="bg1"/>
                </a:solidFill>
              </a:rPr>
              <a:t>на </a:t>
            </a:r>
            <a:r>
              <a:rPr lang="sr-Cyrl-RS" sz="2400" dirty="0" err="1">
                <a:solidFill>
                  <a:schemeClr val="bg1"/>
                </a:solidFill>
              </a:rPr>
              <a:t>седмосегментном</a:t>
            </a:r>
            <a:r>
              <a:rPr lang="sr-Cyrl-RS" sz="2400" dirty="0">
                <a:solidFill>
                  <a:schemeClr val="bg1"/>
                </a:solidFill>
              </a:rPr>
              <a:t> дисплеју</a:t>
            </a:r>
          </a:p>
          <a:p>
            <a:pPr lvl="1">
              <a:buClr>
                <a:schemeClr val="accent1">
                  <a:lumMod val="75000"/>
                </a:schemeClr>
              </a:buClr>
            </a:pPr>
            <a:endParaRPr lang="sr-Cyrl-RS" sz="2800" dirty="0">
              <a:solidFill>
                <a:schemeClr val="bg1"/>
              </a:solidFill>
            </a:endParaRPr>
          </a:p>
          <a:p>
            <a:pPr lvl="2">
              <a:buClr>
                <a:schemeClr val="accent1">
                  <a:lumMod val="75000"/>
                </a:schemeClr>
              </a:buClr>
            </a:pPr>
            <a:r>
              <a:rPr lang="sr-Latn-RS" sz="2800" dirty="0" err="1">
                <a:solidFill>
                  <a:schemeClr val="bg1"/>
                </a:solidFill>
              </a:rPr>
              <a:t>Rising</a:t>
            </a:r>
            <a:r>
              <a:rPr lang="sr-Latn-RS" sz="2800" dirty="0">
                <a:solidFill>
                  <a:schemeClr val="bg1"/>
                </a:solidFill>
              </a:rPr>
              <a:t> </a:t>
            </a:r>
            <a:r>
              <a:rPr lang="sr-Latn-RS" sz="2800" dirty="0" err="1">
                <a:solidFill>
                  <a:schemeClr val="bg1"/>
                </a:solidFill>
              </a:rPr>
              <a:t>Edge</a:t>
            </a:r>
            <a:r>
              <a:rPr lang="sr-Latn-RS" sz="2800" dirty="0">
                <a:solidFill>
                  <a:schemeClr val="bg1"/>
                </a:solidFill>
              </a:rPr>
              <a:t> </a:t>
            </a:r>
            <a:r>
              <a:rPr lang="sr-Latn-RS" sz="2800" dirty="0" err="1">
                <a:solidFill>
                  <a:srgbClr val="0070C0"/>
                </a:solidFill>
              </a:rPr>
              <a:t>vs</a:t>
            </a:r>
            <a:r>
              <a:rPr lang="sr-Latn-RS" sz="2800" dirty="0">
                <a:solidFill>
                  <a:schemeClr val="bg1"/>
                </a:solidFill>
              </a:rPr>
              <a:t> </a:t>
            </a:r>
            <a:r>
              <a:rPr lang="sr-Latn-RS" sz="2800" dirty="0" err="1">
                <a:solidFill>
                  <a:schemeClr val="bg1"/>
                </a:solidFill>
              </a:rPr>
              <a:t>Falling</a:t>
            </a:r>
            <a:r>
              <a:rPr lang="sr-Latn-RS" sz="2800" dirty="0">
                <a:solidFill>
                  <a:schemeClr val="bg1"/>
                </a:solidFill>
              </a:rPr>
              <a:t> </a:t>
            </a:r>
            <a:r>
              <a:rPr lang="sr-Latn-RS" sz="2800" dirty="0" err="1">
                <a:solidFill>
                  <a:schemeClr val="bg1"/>
                </a:solidFill>
              </a:rPr>
              <a:t>Edge</a:t>
            </a:r>
            <a:endParaRPr lang="sr-Cyrl-RS" sz="2800" dirty="0">
              <a:solidFill>
                <a:schemeClr val="bg1"/>
              </a:solidFill>
            </a:endParaRPr>
          </a:p>
          <a:p>
            <a:pPr marL="914400" lvl="1" indent="-457200">
              <a:buClr>
                <a:schemeClr val="accent1">
                  <a:lumMod val="75000"/>
                </a:schemeClr>
              </a:buClr>
              <a:buFont typeface="+mj-lt"/>
              <a:buAutoNum type="alphaLcParenR"/>
            </a:pPr>
            <a:endParaRPr lang="sr-Cyrl-RS" sz="2800" dirty="0">
              <a:solidFill>
                <a:schemeClr val="bg1"/>
              </a:solidFill>
            </a:endParaRPr>
          </a:p>
          <a:p>
            <a:pPr lvl="1">
              <a:buClr>
                <a:schemeClr val="accent1">
                  <a:lumMod val="75000"/>
                </a:schemeClr>
              </a:buClr>
            </a:pPr>
            <a:r>
              <a:rPr lang="sr-Cyrl-RS" sz="2800" dirty="0">
                <a:solidFill>
                  <a:schemeClr val="bg1"/>
                </a:solidFill>
              </a:rPr>
              <a:t>* Коју измену треба одрадити да би се бројало </a:t>
            </a:r>
            <a:r>
              <a:rPr lang="sr-Cyrl-RS" sz="2800" dirty="0" err="1">
                <a:solidFill>
                  <a:schemeClr val="bg1"/>
                </a:solidFill>
              </a:rPr>
              <a:t>одпуштање</a:t>
            </a:r>
            <a:r>
              <a:rPr lang="sr-Cyrl-RS" sz="2800" dirty="0">
                <a:solidFill>
                  <a:schemeClr val="bg1"/>
                </a:solidFill>
              </a:rPr>
              <a:t> притиснутог дугмета</a:t>
            </a:r>
            <a:r>
              <a:rPr lang="en-US" sz="2800" dirty="0">
                <a:solidFill>
                  <a:schemeClr val="bg1"/>
                </a:solidFill>
              </a:rPr>
              <a:t>?</a:t>
            </a:r>
            <a:endParaRPr lang="sr-Cyrl-RS" sz="28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27356" y="-21594"/>
            <a:ext cx="3656853" cy="613385"/>
            <a:chOff x="127357" y="-6354"/>
            <a:chExt cx="2524868" cy="613385"/>
          </a:xfrm>
        </p:grpSpPr>
        <p:sp>
          <p:nvSpPr>
            <p:cNvPr id="8" name="Round Same Side Corner Rectangle 7"/>
            <p:cNvSpPr/>
            <p:nvPr/>
          </p:nvSpPr>
          <p:spPr bwMode="auto">
            <a:xfrm rot="10800000" flipH="1">
              <a:off x="127357" y="-6354"/>
              <a:ext cx="2524868" cy="613385"/>
            </a:xfrm>
            <a:prstGeom prst="round2SameRect">
              <a:avLst>
                <a:gd name="adj1" fmla="val 35205"/>
                <a:gd name="adj2" fmla="val 0"/>
              </a:avLst>
            </a:prstGeom>
            <a:solidFill>
              <a:schemeClr val="tx1">
                <a:alpha val="50000"/>
              </a:schemeClr>
            </a:solidFill>
            <a:ln w="1905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1920" tIns="60960" rIns="121920" bIns="6096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7357" y="54118"/>
              <a:ext cx="252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Cyrl-RS" sz="2400" dirty="0">
                  <a:solidFill>
                    <a:schemeClr val="bg1"/>
                  </a:solidFill>
                </a:rPr>
                <a:t>Задатак </a:t>
              </a:r>
              <a:r>
                <a:rPr lang="en-US" sz="2400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5787140" y="1890762"/>
            <a:ext cx="6404859" cy="1347113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87140" y="3237876"/>
            <a:ext cx="6250586" cy="940736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87140" y="4156464"/>
            <a:ext cx="6250586" cy="471631"/>
          </a:xfrm>
          <a:prstGeom prst="rect">
            <a:avLst/>
          </a:prstGeom>
          <a:noFill/>
        </p:spPr>
        <p:txBody>
          <a:bodyPr wrap="square" lIns="0" tIns="0" rIns="0" bIns="0" anchor="t" anchorCtr="0">
            <a:noAutofit/>
          </a:bodyPr>
          <a:lstStyle/>
          <a:p>
            <a:pPr marL="457200" indent="-45720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sr-Latn-R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74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0" grpId="0"/>
    </p:bld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2E75B5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19866</TotalTime>
  <Words>1071</Words>
  <Application>Microsoft Office PowerPoint</Application>
  <PresentationFormat>Widescreen</PresentationFormat>
  <Paragraphs>311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Estrangelo Edessa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SageFox</Company>
  <LinksUpToDate>false</LinksUpToDate>
  <SharedDoc>false</SharedDoc>
  <HyperlinkBase>http://sage-fox.com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 - demonstracioni cas</dc:title>
  <dc:creator>ETF</dc:creator>
  <cp:lastModifiedBy>Данко Миладиновић</cp:lastModifiedBy>
  <cp:revision>5828</cp:revision>
  <dcterms:created xsi:type="dcterms:W3CDTF">2015-12-31T02:20:12Z</dcterms:created>
  <dcterms:modified xsi:type="dcterms:W3CDTF">2018-10-09T15:37:50Z</dcterms:modified>
</cp:coreProperties>
</file>